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7" r:id="rId2"/>
    <p:sldId id="279" r:id="rId3"/>
    <p:sldId id="294" r:id="rId4"/>
    <p:sldId id="295" r:id="rId5"/>
    <p:sldId id="281" r:id="rId6"/>
    <p:sldId id="296" r:id="rId7"/>
    <p:sldId id="297" r:id="rId8"/>
    <p:sldId id="298" r:id="rId9"/>
    <p:sldId id="291" r:id="rId10"/>
    <p:sldId id="299" r:id="rId11"/>
    <p:sldId id="284" r:id="rId12"/>
    <p:sldId id="301" r:id="rId13"/>
    <p:sldId id="302" r:id="rId14"/>
    <p:sldId id="303" r:id="rId15"/>
    <p:sldId id="288" r:id="rId16"/>
    <p:sldId id="292" r:id="rId17"/>
    <p:sldId id="305" r:id="rId18"/>
    <p:sldId id="304" r:id="rId19"/>
    <p:sldId id="317" r:id="rId20"/>
    <p:sldId id="314" r:id="rId21"/>
    <p:sldId id="315" r:id="rId22"/>
    <p:sldId id="316" r:id="rId23"/>
    <p:sldId id="300" r:id="rId24"/>
    <p:sldId id="306" r:id="rId25"/>
    <p:sldId id="307" r:id="rId26"/>
    <p:sldId id="308" r:id="rId27"/>
    <p:sldId id="293" r:id="rId28"/>
    <p:sldId id="277" r:id="rId29"/>
    <p:sldId id="310" r:id="rId30"/>
    <p:sldId id="311" r:id="rId31"/>
    <p:sldId id="312" r:id="rId32"/>
    <p:sldId id="318" r:id="rId33"/>
    <p:sldId id="309" r:id="rId34"/>
    <p:sldId id="272" r:id="rId35"/>
  </p:sldIdLst>
  <p:sldSz cx="24380825" cy="13714413"/>
  <p:notesSz cx="6858000" cy="9144000"/>
  <p:defaultTextStyle>
    <a:defPPr>
      <a:defRPr lang="en-US"/>
    </a:defPPr>
    <a:lvl1pPr marL="0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1pPr>
    <a:lvl2pPr marL="914127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2pPr>
    <a:lvl3pPr marL="1828252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3pPr>
    <a:lvl4pPr marL="2742379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4pPr>
    <a:lvl5pPr marL="3656503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5pPr>
    <a:lvl6pPr marL="4570628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6pPr>
    <a:lvl7pPr marL="5484755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7pPr>
    <a:lvl8pPr marL="6398880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8pPr>
    <a:lvl9pPr marL="7313007" algn="l" defTabSz="1828252" rtl="0" eaLnBrk="1" latinLnBrk="0" hangingPunct="1">
      <a:defRPr sz="35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3C74"/>
    <a:srgbClr val="FF0016"/>
    <a:srgbClr val="3EAF79"/>
    <a:srgbClr val="D8222C"/>
    <a:srgbClr val="003096"/>
    <a:srgbClr val="20D1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78667" autoAdjust="0"/>
  </p:normalViewPr>
  <p:slideViewPr>
    <p:cSldViewPr snapToGrid="0">
      <p:cViewPr varScale="1">
        <p:scale>
          <a:sx n="34" d="100"/>
          <a:sy n="34" d="100"/>
        </p:scale>
        <p:origin x="1066" y="53"/>
      </p:cViewPr>
      <p:guideLst/>
    </p:cSldViewPr>
  </p:slideViewPr>
  <p:outlineViewPr>
    <p:cViewPr>
      <p:scale>
        <a:sx n="33" d="100"/>
        <a:sy n="33" d="100"/>
      </p:scale>
      <p:origin x="0" y="-230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20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D2BC0F-7084-4C9F-B157-046C3CBDF955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7DFC9-24E8-442D-BDAD-54B920CFC1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001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57144-1CBB-4515-B696-16F63A0D6277}" type="datetimeFigureOut">
              <a:rPr lang="en-GB" smtClean="0"/>
              <a:t>19/10/2021</a:t>
            </a:fld>
            <a:endParaRPr lang="en-GB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  <a:endParaRPr lang="en-GB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A259D-87B2-48A8-8896-0559A1CBD7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460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127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252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379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6503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0628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4755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8880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007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314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Taniec świateł o pięknych kolorach na nocnym niebie od wieków fascynował ludzką wyobraźnię. Zanim naukowcy wyjaśnili to zjawisko, ludzie w starożytności mieli różne wierzenia dotyczące wspaniałych pokazów światła pojawiających się na niebie nad nimi.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588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Birkeland urodził się w Chrstianii (dzisiejszym Oslo). Swoją pierwszą pracę naukową napisał w wieku </a:t>
            </a:r>
            <a:r>
              <a:rPr lang="pl-PL" b="1" smtClean="0"/>
              <a:t>18 lat</a:t>
            </a:r>
            <a:r>
              <a:rPr lang="pl-PL" smtClean="0"/>
              <a:t>. Birkeland zorganizował kilka wypraw do regionów Norwegii leżących na dużych szerokościach geograficznych. W regionach występowania zórz polarnych założył </a:t>
            </a:r>
            <a:r>
              <a:rPr lang="pl-PL" b="1" smtClean="0"/>
              <a:t>sieć obserwatoriów</a:t>
            </a:r>
            <a:r>
              <a:rPr lang="pl-PL" smtClean="0"/>
              <a:t>, w których zbierano dane na temat </a:t>
            </a:r>
            <a:r>
              <a:rPr lang="pl-PL" b="1" smtClean="0"/>
              <a:t>pola magnetycznego</a:t>
            </a:r>
            <a:r>
              <a:rPr lang="pl-PL" smtClean="0"/>
              <a:t>. Następnie opracował komory próżniowe w celu badania wpływu magnesów na promienie katodowe. Birkeland zauważył, że wiązka elektronów skierowana w stronę namagnesowanego modelu Ziemi skręcała w kierunku biegunów magnetycznych i wyzwalała emisję pierścieni świetlnych wokół biegunów magnesu.</a:t>
            </a:r>
            <a:br>
              <a:rPr lang="pl-PL" smtClean="0"/>
            </a:br>
            <a:r>
              <a:rPr lang="pl-PL" smtClean="0"/>
              <a:t>Naukowiec doszedł do wniosku, że zorza polarna może powstawać w podobny sposób. Opracował teorię, według której energetyczne elektrony miały być wyrzucane z plam na powierzchni Słońca. Następnie miały się one kierować w stronę Ziemi, a tor ich ruchu miał być zakrzywiany w kierunku regionów podbiegunowych przez ziemskie pole magnetyczne. W tych regionach promienie świetlne miały wytwarzać zjawisko zorzy.</a:t>
            </a:r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035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Zorze polarne występują w jonosferze - jest to górna część atmosfery. Zwykle na wysokości 100-200 km nad ziemią. Mogą też pojawiać się wyżej - do 1000 km nad ziemią. Tlen i azot to </a:t>
            </a:r>
            <a:br>
              <a:rPr lang="pl-PL" smtClean="0"/>
            </a:br>
            <a:r>
              <a:rPr lang="pl-PL" smtClean="0"/>
              <a:t>atomy, które ulegają wzbudzeniu.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9317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Ziemia ma swoje własne pole magnetyczne, które układa się w przestrzeni wokół globu tworząc magnetosferę, która osłania powierzchnię Ziemi wraz z atmosferą. Dzięki niej większość wiatru słonecznego skierowanego w stronę Ziemi opływa naszą planetę i leci dalej w przestrzeń kosmiczną. Czasem jednak cząsteczki niesione przez wiatr słoneczny wpadają do magnetosfery. Ponieważ jednak są to elektrony i protony – cząsteczki posiadające ładunek elektryczny - nie mogą się poruszać w dowolnym kierunku, a ich ruchami w polu magnetycznym rządzą ściśle określone reguły. Po pierwsze, mogą się poruszać tylko w kierunkach wskazanych przez linie pola magnetycznego, nie przecinając ich. Po drugie, nie poruszają się po linii prostej, lecz spiralnie. </a:t>
            </a:r>
            <a:br>
              <a:rPr lang="pl-PL" smtClean="0"/>
            </a:br>
            <a:r>
              <a:rPr lang="pl-PL" smtClean="0"/>
              <a:t>Dlatego cząsteczki niesione przez wiatr słoneczny nie spadają wprost na powierzchnię Ziemi, lecz spływają, wirując wzdłuż linii pola magnetycznego, opływając Ziemię i gromadząc się po przeciwnej, „nocnej” stronie magnetosfery. Pod naporem wiatru słonecznego magnetosfera Ziemi deformuje się, spłaszczając od strony Słońca i rozciągając z drugiej w ogon magnetyczny. Elektrony z ogona magnetycznego zostają przyspieszone i raz jeszcze lecą przez przestrzeń w kierunku Ziemi, kierując się tam, dokąd prowadzą je linie pola magnetycznego - ku biegunom.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6136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24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Mapa myśli:</a:t>
            </a:r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koncepcje, które uczniowie mogą dodać do podanych połączeń:</a:t>
            </a:r>
          </a:p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miejsce występowania – m.in. owal zorzy polarnej, w pobliżu biegunów magnetycznych, wokół północnego i południowego bieguna magnetycznego, w okolicy kół podbiegunowych; </a:t>
            </a:r>
          </a:p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część atmosfery, w której występują - jonosfera (termosfera); </a:t>
            </a:r>
          </a:p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kolory - zielony, niebieski, fioletowy, czerwony </a:t>
            </a:r>
          </a:p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wzbudzone atomy - tlen i azot (mogą występować również w połączeniu kolorów: tlen - zielony i rzadko czerwony, azot - niebieski i fioletowy);</a:t>
            </a:r>
          </a:p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wysokość ponad ziemią - zwykle 100-200 km, do 1000 km; </a:t>
            </a:r>
          </a:p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źródła energii - wiatr słoneczny, rozbłyski słoneczne, koronalne wyrzuty masy.</a:t>
            </a:r>
          </a:p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2361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Bardzo wiarygodnym źródłem informacji o prawdopodobieństwie wystąpienia zorzy polarnej jest strona internetowa NOAA oferująca 30-minutową prognozę zorzy. </a:t>
            </a:r>
          </a:p>
          <a:p>
            <a:r>
              <a:rPr lang="pl-PL" smtClean="0"/>
              <a:t>Istnieją również aplikacje mobilne dla obserwatorów zorzy polarnej i turystów, np. My Aurora Forecast &amp; Alerts.</a:t>
            </a:r>
          </a:p>
          <a:p>
            <a:endParaRPr lang="pl-PL" smtClean="0"/>
          </a:p>
          <a:p>
            <a:r>
              <a:rPr lang="pl-PL" smtClean="0"/>
              <a:t>Kp jest doskonałym wskaźnikiem zakłóceń w ziemskim polu magnetycznym i pomaga określić, czy należy ogłosić alarmy i ostrzeżenia geomagnetyczne. Burze geomagnetyczne mają wpływ na działanie sieci energetycznych, operacje statków kosmicznych, użytkowników sygnałów radiowych, które odbijają się od jonosfery lub przechodzą przez nią. A cieszą obserwatorów zorzy polarnej.</a:t>
            </a:r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9645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0236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Kamera jest umieszczona na 69° szerokości geograficznej północnej w północnej części Laponii w Finlandii. Godzina jest wyświetlana w prawym dolnym rogu ekranu w formacie 24-godzinnym. Możesz cofnąć się, aby sprawdzić wcześniejsze widoki polarnego nieba.</a:t>
            </a:r>
            <a:br>
              <a:rPr lang="pl-PL" smtClean="0"/>
            </a:br>
            <a:r>
              <a:rPr lang="pl-PL" smtClean="0"/>
              <a:t>Zorza polarna nie pojawia się codziennie o tej samej porze. Różni się w zależności od charakterystyki </a:t>
            </a:r>
            <a:br>
              <a:rPr lang="pl-PL" smtClean="0"/>
            </a:br>
            <a:r>
              <a:rPr lang="pl-PL" smtClean="0"/>
              <a:t>wiatru słonecznego. Ale zwykle jest to między 21:00 a północą (ale może wystąpić poza tymi godzinami). Zorza polarna nie pojawia się o określonej godzinie, każdego dnia jest inna. Zależy to od warunków wiatru słonecznego i lokalnych warunków pogodowych. Jeśli danej nocy jej nie widzisz, sprawdź później.</a:t>
            </a:r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85667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Na Jowiszu, Saturnie, Uranie i Neptunie zorze tworzą się w podobny sposób jak na Ziemi. Korzystając z pomiarów ze statków kosmicznych, takich jak Cassini, lub obrazów z teleskopów, takich jak Kosmiczny Teleskop Hubble'a, astrofizycy byli w stanie zweryfikować, czy niektórzy z naszych sąsiadów mają własne zorze. Naukowcy mogą to stwierdzić, badając promieniowanie elektromagnetyczne planet, a emisje o określonych długościach fal są dobrymi wskaźnikami obecności zórz.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54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Merkury jest zbyt mały i zbyt blisko Słońca, aby mógł utrzymać atmosferę, co oznacza, że planeta nie ma żadnych cząsteczek, które mógłby wzbudzić wiatr słoneczny, a to oznacza brak zorzy. </a:t>
            </a:r>
            <a:endParaRPr lang="pl-PL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9213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22640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7446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Odkrycie z 2016 roku wykazało, że Mars ma zorze na półkuli północnej, a prawdopodobnie także na całej planecie. Ta „rozproszona” zorza polarna jest efektem słonecznych cząstek energetycznych wpadających do atmosfery Marsa, a nie cząsteczek wiatru słonecznego oddziałujących z polem magnetycznym. Gdyby astronauta miał stanąć na powierzchni Marsa, nadal mógłby zobaczyć zorzę polarną, ale prawdopodobnie byłaby ona raczej słaba i niebieska i, w przeciwieństwie do Ziemi, niekoniecznie znajdowała się w pobliżu biegunów planety.</a:t>
            </a:r>
            <a:endParaRPr lang="pl-PL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142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Podsumujmy, co powoduje, że niebo w pobliżu biegunów Ziemi rozjaśnia się wirującym, kolorowym światłem. Film jest w angielskiej wersji językowej, dlatego warto włączyć napisy, aby móc śledzić tekst. Możesz też skorzystać z automatycznego tłumaczenia na polski (wybierz tę opcję w ustawieniach).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61486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Merkury jest zbyt mały i zbyt blisko Słońca, aby mógł utrzymać atmosferę, co oznacza, że planeta nie ma żadnych cząsteczek, które mógłby wzbudzić wiatr słoneczny, a to oznacza brak zorzy. </a:t>
            </a:r>
            <a:endParaRPr lang="pl-PL" sz="24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87988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1935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azotu       Nie. Wzbudzony azot daje światło w kolorze fioletowym lub niebieskim.</a:t>
            </a:r>
          </a:p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tlenu       To prawda. Cząsteczki tlenu mogą również świecić na czerwono.</a:t>
            </a:r>
          </a:p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argonu    Nie. Argon nie świeci.</a:t>
            </a:r>
          </a:p>
          <a:p>
            <a:r>
              <a:rPr lang="pl-PL" sz="24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7929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pl-PL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most popular color of aurora is green. It is connected with excited atoms of</a:t>
            </a:r>
            <a:endParaRPr kumimoji="0" lang="pl-PL" alt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pl-PL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Nitrogen - No. Excited nitrogen gives purple or blue colour.</a:t>
            </a:r>
            <a:endParaRPr kumimoji="0" lang="pl-PL" alt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pl-PL" sz="24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Oxygen</a:t>
            </a:r>
            <a:r>
              <a:rPr kumimoji="0" lang="en-GB" altLang="pl-PL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It is true. Oxygen may also give red lights.</a:t>
            </a:r>
            <a:endParaRPr kumimoji="0" lang="pl-PL" alt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7887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pl-PL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most popular color of aurora is green. It is connected with excited atoms of</a:t>
            </a:r>
            <a:endParaRPr kumimoji="0" lang="pl-PL" alt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pl-PL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Nitrogen - No. Excited nitrogen gives purple or blue colour.</a:t>
            </a:r>
            <a:endParaRPr kumimoji="0" lang="pl-PL" alt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pl-PL" sz="24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Oxygen</a:t>
            </a:r>
            <a:r>
              <a:rPr kumimoji="0" lang="en-GB" altLang="pl-PL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It is true. Oxygen may also give red lights.</a:t>
            </a:r>
            <a:endParaRPr kumimoji="0" lang="pl-PL" alt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1135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In this video we explain, how auroras are formed. It presents also creation of "artificial" aurora in a fluorescent lamp.</a:t>
            </a:r>
          </a:p>
          <a:p>
            <a:r>
              <a:rPr lang="en-US" smtClean="0"/>
              <a:t>If you have a professional walkie-talkie and a fluorescent lamp, you may try to create your own mini-aurora. You replace the solar wind with electromagnetic radiation of a walkie-talkie, and the upper atmosphere with the gases in an energy-saving fluorescent lamp. It is important to mention, that holding the fluorescent lamp by the screw does not cause electric shock in this activity.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114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Aurora Borealis i Aurora Australis występują, gdy wysokoenergetyczne cząstki są wyrzucane z korony Słońca w kierunku Ziemi i wchodzą w interakcje z atomami w naszej atmosferze - emitując niezwykłe światło i kolor. Michael Molina wyjaśnia każdy krok tego olśniewającego zjawiska.</a:t>
            </a:r>
            <a:br>
              <a:rPr lang="pl-PL" smtClean="0"/>
            </a:br>
            <a:r>
              <a:rPr lang="pl-PL" smtClean="0"/>
              <a:t>Obejrzyj lekcję Michaela Moliny (animacja Franco Barroeta). Lekcja jest po angielsku, ale na dolnym pasku filmu możesz włączyć polskie tłumaczenie.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9095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Zorze polarne są efektem „bitwy między Słońcem a Ziemią”. Burze słoneczne mogłyby mieć katastrofalny wpływ na Ziemię, gdybyśmy nie byli chronieni przez ziemskie pole magnetyczne. Nasza magnetosfera (górna część atmosfery) chroni nas przed olbrzymią energią emitowaną w postaci rozbłysków słonecznych.</a:t>
            </a:r>
            <a:br>
              <a:rPr lang="pl-PL" smtClean="0"/>
            </a:br>
            <a:r>
              <a:rPr lang="pl-PL" smtClean="0"/>
              <a:t>Dzięki tej energii w pobliżu biegunów magnetycznych możemy podziwiać fantastyczne spektakle na niebie.</a:t>
            </a:r>
          </a:p>
          <a:p>
            <a:r>
              <a:rPr lang="pl-PL" smtClean="0"/>
              <a:t>Nawet ta stosunkowo niewielka erupcja ze Słońca, przedstawiona na poniższej grafice jest około 20 razy większa od średnicy naszej planety.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200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960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Obejrzyj film przedstawiający koronalny wyrzut masy ze Słońca. Jest to uwolnienie dużej ilości plazmy i towarzyszącego jej pola magnetycznego z korony słonecznej (zewnętrznej i najgorętszej części Słońca). Obserwatorium Słoneczne i Heliosferyczne (SOHO) uchwyciło ten koronalny wyrzut masy 19 stycznia 2012 roku.</a:t>
            </a:r>
            <a:br>
              <a:rPr lang="pl-PL" smtClean="0"/>
            </a:br>
            <a:r>
              <a:rPr lang="pl-PL" smtClean="0"/>
              <a:t>UWAGA: Film jest odtwarzany 3 razy w pętli.</a:t>
            </a:r>
            <a:br>
              <a:rPr lang="pl-PL" smtClean="0"/>
            </a:br>
            <a:r>
              <a:rPr lang="pl-PL" smtClean="0"/>
              <a:t>Źródło: SOHO / ESA i NASA</a:t>
            </a:r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528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Wiatr słoneczny jest źródłem energii dla zórz polarnych. Istnieje związek między aktywnością na Słońcu a aktywnością zorzy polarnej na Ziemi. Słońce i jego wiatr nieustannie się zmieniają. Przepływ cząstek i natężenie pola magnetycznego wiatru słonecznego zwiększa się, gdy Słońce jest bardziej aktywne. Naukowcy wiedzą teraz, że niektóre rodzaje zdarzeń słonecznych o wysokiej energii mogą skutkować bardzo dużymi i niezwykłymi zorzami.</a:t>
            </a:r>
          </a:p>
          <a:p>
            <a:r>
              <a:rPr lang="pl-PL" smtClean="0"/>
              <a:t>Te 11-letnie cykle plam na Słońcu odkrył niemiecki aptekarz i astronom amator Samuel Heinrich Schwabe w 1844 roku, a później Szwajcar Rudolf Wolf na podstawie archiwalnych zapisów obserwacji Słońca odnalazł ślady wcześniejszych cykli. Pierwszy w miarę kompletny, jaki udało mu się zrekonstruować, trwał od 1755 do 1766 roku. I od tego właśnie historycznego cyklu są one numerowane.</a:t>
            </a:r>
          </a:p>
          <a:p>
            <a:r>
              <a:rPr lang="pl-PL" smtClean="0"/>
              <a:t>9.04.2018 Dr Tomasz Mrozek z Instytutu Astronomicznego Uniwersytetu Wrocławskiego i Zakładu Fizyki Słońca Centrum Badań Kosmicznych PAN zaobserwował plamę słoneczną, która zwiastuje 25. cykl słoneczny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994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Bezpieczniki wyłączają się po przekroczeniu mocy prądu 3,3kW.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2600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Czasami silne koronalne wyrzuty masy lub rozbłyski słoneczne innego pochodzenia mogą zakłócać nasze pole magnetyczne i powodować uszkodzenia satelitów i instalacji elektrycznych linii przesyłowych, powodując potencjalnie masowe i długotrwałe przerwy w dostawie prądu. Największym zarejestrowanym koronalnym wyrzutem masy, który uderzył w magnetosferę Ziemi, była burza słoneczna w 1859 roku, nazwana Incydentem Carringtona, na cześć brytyjskiego astronoma Richarda Carringtona, który zauważył dwie kropki intensywnie jasnego światła pojawiające się w dużej grupie plam na Słońcu. Korona Słońca wyrzuciła ogromny ładunek energii magnetycznej. Kilka godzin później cząstki uderzyły w nasze pole magnetyczne i niebo stanęło w płomieniach na całym świecie. Było tak jasne, że ludzie mogli nawet nocą czytać gazety bez sztucznego światła.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A259D-87B2-48A8-8896-0559A1CBD787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8329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1260157" y="6382328"/>
            <a:ext cx="18332511" cy="1231106"/>
          </a:xfrm>
        </p:spPr>
        <p:txBody>
          <a:bodyPr wrap="square" lIns="0" tIns="0" rIns="0" bIns="0" anchor="ctr">
            <a:spAutoFit/>
          </a:bodyPr>
          <a:lstStyle>
            <a:lvl1pPr algn="l">
              <a:defRPr sz="8000">
                <a:solidFill>
                  <a:srgbClr val="0F3C74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19136392" y="12705989"/>
            <a:ext cx="3985698" cy="461665"/>
          </a:xfrm>
          <a:prstGeom prst="rect">
            <a:avLst/>
          </a:prstGeom>
        </p:spPr>
        <p:txBody>
          <a:bodyPr anchor="b">
            <a:spAutoFit/>
          </a:bodyPr>
          <a:lstStyle>
            <a:lvl1pPr>
              <a:defRPr sz="3000">
                <a:solidFill>
                  <a:schemeClr val="dk2"/>
                </a:solidFill>
              </a:defRPr>
            </a:lvl1pPr>
          </a:lstStyle>
          <a:p>
            <a:fld id="{D5906656-A9BE-4917-BFD7-16C60DDEE872}" type="datetime1">
              <a:rPr lang="nb-NO" smtClean="0"/>
              <a:t>19.10.2021</a:t>
            </a:fld>
            <a:endParaRPr lang="nb-NO" dirty="0"/>
          </a:p>
        </p:txBody>
      </p:sp>
      <p:sp>
        <p:nvSpPr>
          <p:cNvPr id="13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60157" y="12153389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dk2"/>
                </a:solidFill>
              </a:defRPr>
            </a:lvl1pPr>
          </a:lstStyle>
          <a:p>
            <a:pPr lvl="0"/>
            <a:r>
              <a:rPr lang="nb-NO" dirty="0" err="1"/>
              <a:t>Name</a:t>
            </a:r>
            <a:endParaRPr lang="en-GB" dirty="0"/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4" hasCustomPrompt="1"/>
          </p:nvPr>
        </p:nvSpPr>
        <p:spPr>
          <a:xfrm>
            <a:off x="1260157" y="12707725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dk2"/>
                </a:solidFill>
              </a:defRPr>
            </a:lvl1pPr>
          </a:lstStyle>
          <a:p>
            <a:pPr lvl="0"/>
            <a:r>
              <a:rPr lang="nb-NO" dirty="0" err="1"/>
              <a:t>Title</a:t>
            </a:r>
            <a:endParaRPr lang="en-GB" dirty="0"/>
          </a:p>
        </p:txBody>
      </p:sp>
      <p:sp>
        <p:nvSpPr>
          <p:cNvPr id="17" name="Plassholder for tekst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200074" y="12146546"/>
            <a:ext cx="6767125" cy="461665"/>
          </a:xfrm>
        </p:spPr>
        <p:txBody>
          <a:bodyPr wrap="square" anchor="b">
            <a:spAutoFit/>
          </a:bodyPr>
          <a:lstStyle>
            <a:lvl1pPr marL="0" indent="0">
              <a:buNone/>
              <a:defRPr b="0">
                <a:solidFill>
                  <a:schemeClr val="dk2"/>
                </a:solidFill>
              </a:defRPr>
            </a:lvl1pPr>
          </a:lstStyle>
          <a:p>
            <a:pPr lvl="0"/>
            <a:r>
              <a:rPr lang="nb-NO" dirty="0"/>
              <a:t>Office</a:t>
            </a:r>
            <a:endParaRPr lang="en-GB" dirty="0"/>
          </a:p>
        </p:txBody>
      </p:sp>
      <p:sp>
        <p:nvSpPr>
          <p:cNvPr id="18" name="Plassholder for tekst 12"/>
          <p:cNvSpPr>
            <a:spLocks noGrp="1"/>
          </p:cNvSpPr>
          <p:nvPr>
            <p:ph type="body" sz="quarter" idx="16" hasCustomPrompt="1"/>
          </p:nvPr>
        </p:nvSpPr>
        <p:spPr>
          <a:xfrm>
            <a:off x="10200075" y="12705989"/>
            <a:ext cx="6767125" cy="461665"/>
          </a:xfrm>
        </p:spPr>
        <p:txBody>
          <a:bodyPr wrap="square" anchor="b">
            <a:spAutoFit/>
          </a:bodyPr>
          <a:lstStyle>
            <a:lvl1pPr marL="0" indent="0">
              <a:buNone/>
              <a:defRPr b="0">
                <a:solidFill>
                  <a:schemeClr val="dk2"/>
                </a:solidFill>
              </a:defRPr>
            </a:lvl1pPr>
          </a:lstStyle>
          <a:p>
            <a:pPr lvl="0"/>
            <a:r>
              <a:rPr lang="nb-NO" dirty="0"/>
              <a:t>Company</a:t>
            </a:r>
            <a:endParaRPr lang="en-GB" dirty="0"/>
          </a:p>
        </p:txBody>
      </p:sp>
      <p:pic>
        <p:nvPicPr>
          <p:cNvPr id="11" name="Bilde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157" y="684923"/>
            <a:ext cx="2386994" cy="167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559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iagram 1"/>
          <p:cNvSpPr>
            <a:spLocks noGrp="1"/>
          </p:cNvSpPr>
          <p:nvPr>
            <p:ph type="chart" sz="quarter" idx="11" hasCustomPrompt="1"/>
          </p:nvPr>
        </p:nvSpPr>
        <p:spPr>
          <a:xfrm>
            <a:off x="5742718" y="1168400"/>
            <a:ext cx="17375190" cy="11111129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r>
              <a:rPr lang="en-GB" dirty="0"/>
              <a:t>Click the icon to add a chart</a:t>
            </a:r>
          </a:p>
        </p:txBody>
      </p:sp>
      <p:sp>
        <p:nvSpPr>
          <p:cNvPr id="6" name="Plassholder for innhold 2"/>
          <p:cNvSpPr>
            <a:spLocks noGrp="1"/>
          </p:cNvSpPr>
          <p:nvPr>
            <p:ph idx="12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8" name="Plassholder f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1259560" y="1168400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8680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diagram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iagram 1"/>
          <p:cNvSpPr>
            <a:spLocks noGrp="1"/>
          </p:cNvSpPr>
          <p:nvPr>
            <p:ph type="chart" sz="quarter" idx="11" hasCustomPrompt="1"/>
          </p:nvPr>
        </p:nvSpPr>
        <p:spPr>
          <a:xfrm>
            <a:off x="5742718" y="1168400"/>
            <a:ext cx="17375190" cy="11111129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r>
              <a:rPr lang="en-GB" dirty="0"/>
              <a:t>Click the icon to add a chart</a:t>
            </a:r>
          </a:p>
        </p:txBody>
      </p:sp>
      <p:sp>
        <p:nvSpPr>
          <p:cNvPr id="6" name="Plassholder for innhold 2"/>
          <p:cNvSpPr>
            <a:spLocks noGrp="1"/>
          </p:cNvSpPr>
          <p:nvPr>
            <p:ph idx="12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8" name="Plassholder f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1259560" y="1168400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D8222C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626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tab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abell 1"/>
          <p:cNvSpPr>
            <a:spLocks noGrp="1"/>
          </p:cNvSpPr>
          <p:nvPr>
            <p:ph type="tbl" sz="quarter" idx="12" hasCustomPrompt="1"/>
          </p:nvPr>
        </p:nvSpPr>
        <p:spPr>
          <a:xfrm>
            <a:off x="5742718" y="1168400"/>
            <a:ext cx="17375191" cy="11111129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r>
              <a:rPr lang="en-GB" dirty="0"/>
              <a:t>Click on the icon to add a table</a:t>
            </a:r>
          </a:p>
        </p:txBody>
      </p:sp>
      <p:sp>
        <p:nvSpPr>
          <p:cNvPr id="8" name="Plassholder for innhold 2"/>
          <p:cNvSpPr>
            <a:spLocks noGrp="1"/>
          </p:cNvSpPr>
          <p:nvPr>
            <p:ph idx="11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1259560" y="1168400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6584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tabell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abell 1"/>
          <p:cNvSpPr>
            <a:spLocks noGrp="1"/>
          </p:cNvSpPr>
          <p:nvPr>
            <p:ph type="tbl" sz="quarter" idx="12" hasCustomPrompt="1"/>
          </p:nvPr>
        </p:nvSpPr>
        <p:spPr>
          <a:xfrm>
            <a:off x="5742718" y="1168400"/>
            <a:ext cx="17375191" cy="11111129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r>
              <a:rPr lang="en-GB" dirty="0"/>
              <a:t>Click on the icon to add a table</a:t>
            </a:r>
          </a:p>
        </p:txBody>
      </p:sp>
      <p:sp>
        <p:nvSpPr>
          <p:cNvPr id="8" name="Plassholder for innhold 2"/>
          <p:cNvSpPr>
            <a:spLocks noGrp="1"/>
          </p:cNvSpPr>
          <p:nvPr>
            <p:ph idx="11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1259560" y="1168400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C00000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1945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loverskrift Orange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260157" y="5633541"/>
            <a:ext cx="21028462" cy="1384995"/>
          </a:xfrm>
        </p:spPr>
        <p:txBody>
          <a:bodyPr anchor="ctr"/>
          <a:lstStyle>
            <a:lvl1pPr>
              <a:defRPr sz="9000">
                <a:solidFill>
                  <a:schemeClr val="lt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1906588" y="12903932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Freeform 6"/>
          <p:cNvSpPr>
            <a:spLocks/>
          </p:cNvSpPr>
          <p:nvPr userDrawn="1"/>
        </p:nvSpPr>
        <p:spPr bwMode="auto">
          <a:xfrm>
            <a:off x="1433513" y="12903932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1277938" y="12903932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8"/>
          <p:cNvSpPr>
            <a:spLocks/>
          </p:cNvSpPr>
          <p:nvPr userDrawn="1"/>
        </p:nvSpPr>
        <p:spPr bwMode="auto">
          <a:xfrm>
            <a:off x="1592263" y="12746770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Rectangle 12"/>
          <p:cNvSpPr>
            <a:spLocks noChangeArrowheads="1"/>
          </p:cNvSpPr>
          <p:nvPr userDrawn="1"/>
        </p:nvSpPr>
        <p:spPr bwMode="auto">
          <a:xfrm>
            <a:off x="1747838" y="12589607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Line 13"/>
          <p:cNvSpPr>
            <a:spLocks noChangeShapeType="1"/>
          </p:cNvSpPr>
          <p:nvPr userDrawn="1"/>
        </p:nvSpPr>
        <p:spPr bwMode="auto">
          <a:xfrm>
            <a:off x="2062163" y="13065857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Line 14"/>
          <p:cNvSpPr>
            <a:spLocks noChangeShapeType="1"/>
          </p:cNvSpPr>
          <p:nvPr userDrawn="1"/>
        </p:nvSpPr>
        <p:spPr bwMode="auto">
          <a:xfrm>
            <a:off x="2455863" y="13065857"/>
            <a:ext cx="219249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7" name="Line 15"/>
          <p:cNvSpPr>
            <a:spLocks noChangeShapeType="1"/>
          </p:cNvSpPr>
          <p:nvPr userDrawn="1"/>
        </p:nvSpPr>
        <p:spPr bwMode="auto">
          <a:xfrm>
            <a:off x="6350" y="13065857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204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loverskrift Grønn">
    <p:bg>
      <p:bgPr>
        <a:solidFill>
          <a:srgbClr val="3EAF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260157" y="5633541"/>
            <a:ext cx="21028462" cy="1384995"/>
          </a:xfrm>
        </p:spPr>
        <p:txBody>
          <a:bodyPr anchor="ctr"/>
          <a:lstStyle>
            <a:lvl1pPr>
              <a:defRPr sz="9000">
                <a:solidFill>
                  <a:schemeClr val="lt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1906588" y="12903932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Freeform 6"/>
          <p:cNvSpPr>
            <a:spLocks/>
          </p:cNvSpPr>
          <p:nvPr userDrawn="1"/>
        </p:nvSpPr>
        <p:spPr bwMode="auto">
          <a:xfrm>
            <a:off x="1433513" y="12903932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1277938" y="12903932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8"/>
          <p:cNvSpPr>
            <a:spLocks/>
          </p:cNvSpPr>
          <p:nvPr userDrawn="1"/>
        </p:nvSpPr>
        <p:spPr bwMode="auto">
          <a:xfrm>
            <a:off x="1592263" y="12746770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Rectangle 12"/>
          <p:cNvSpPr>
            <a:spLocks noChangeArrowheads="1"/>
          </p:cNvSpPr>
          <p:nvPr userDrawn="1"/>
        </p:nvSpPr>
        <p:spPr bwMode="auto">
          <a:xfrm>
            <a:off x="1747838" y="12589607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Line 13"/>
          <p:cNvSpPr>
            <a:spLocks noChangeShapeType="1"/>
          </p:cNvSpPr>
          <p:nvPr userDrawn="1"/>
        </p:nvSpPr>
        <p:spPr bwMode="auto">
          <a:xfrm>
            <a:off x="2062163" y="13065857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Line 14"/>
          <p:cNvSpPr>
            <a:spLocks noChangeShapeType="1"/>
          </p:cNvSpPr>
          <p:nvPr userDrawn="1"/>
        </p:nvSpPr>
        <p:spPr bwMode="auto">
          <a:xfrm>
            <a:off x="2455863" y="13065857"/>
            <a:ext cx="219249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7" name="Line 15"/>
          <p:cNvSpPr>
            <a:spLocks noChangeShapeType="1"/>
          </p:cNvSpPr>
          <p:nvPr userDrawn="1"/>
        </p:nvSpPr>
        <p:spPr bwMode="auto">
          <a:xfrm>
            <a:off x="6350" y="13065857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927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loverskrift Blå">
    <p:bg>
      <p:bgPr>
        <a:solidFill>
          <a:srgbClr val="0F3C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260157" y="5633541"/>
            <a:ext cx="21028462" cy="1384995"/>
          </a:xfrm>
        </p:spPr>
        <p:txBody>
          <a:bodyPr anchor="ctr"/>
          <a:lstStyle>
            <a:lvl1pPr>
              <a:defRPr sz="9000">
                <a:solidFill>
                  <a:schemeClr val="lt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1906588" y="12903932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Freeform 6"/>
          <p:cNvSpPr>
            <a:spLocks/>
          </p:cNvSpPr>
          <p:nvPr userDrawn="1"/>
        </p:nvSpPr>
        <p:spPr bwMode="auto">
          <a:xfrm>
            <a:off x="1433513" y="12903932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auto">
          <a:xfrm>
            <a:off x="1277938" y="12903932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8"/>
          <p:cNvSpPr>
            <a:spLocks/>
          </p:cNvSpPr>
          <p:nvPr userDrawn="1"/>
        </p:nvSpPr>
        <p:spPr bwMode="auto">
          <a:xfrm>
            <a:off x="1592263" y="12746770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Rectangle 12"/>
          <p:cNvSpPr>
            <a:spLocks noChangeArrowheads="1"/>
          </p:cNvSpPr>
          <p:nvPr userDrawn="1"/>
        </p:nvSpPr>
        <p:spPr bwMode="auto">
          <a:xfrm>
            <a:off x="1747838" y="12589607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Line 13"/>
          <p:cNvSpPr>
            <a:spLocks noChangeShapeType="1"/>
          </p:cNvSpPr>
          <p:nvPr userDrawn="1"/>
        </p:nvSpPr>
        <p:spPr bwMode="auto">
          <a:xfrm>
            <a:off x="2062163" y="13065857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Line 14"/>
          <p:cNvSpPr>
            <a:spLocks noChangeShapeType="1"/>
          </p:cNvSpPr>
          <p:nvPr userDrawn="1"/>
        </p:nvSpPr>
        <p:spPr bwMode="auto">
          <a:xfrm>
            <a:off x="2455863" y="13065857"/>
            <a:ext cx="219249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7" name="Line 15"/>
          <p:cNvSpPr>
            <a:spLocks noChangeShapeType="1"/>
          </p:cNvSpPr>
          <p:nvPr userDrawn="1"/>
        </p:nvSpPr>
        <p:spPr bwMode="auto">
          <a:xfrm>
            <a:off x="6350" y="13065857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412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ks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1260157" y="3543261"/>
            <a:ext cx="18332511" cy="1231106"/>
          </a:xfrm>
        </p:spPr>
        <p:txBody>
          <a:bodyPr wrap="square" lIns="0" tIns="0" rIns="0" bIns="0" anchor="ctr">
            <a:spAutoFit/>
          </a:bodyPr>
          <a:lstStyle>
            <a:lvl1pPr algn="l"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10" hasCustomPrompt="1"/>
          </p:nvPr>
        </p:nvSpPr>
        <p:spPr>
          <a:xfrm>
            <a:off x="1260474" y="5161524"/>
            <a:ext cx="18332193" cy="2154238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914263" indent="0">
              <a:buNone/>
              <a:defRPr b="1">
                <a:solidFill>
                  <a:schemeClr val="bg1"/>
                </a:solidFill>
              </a:defRPr>
            </a:lvl2pPr>
            <a:lvl3pPr marL="1828526" indent="0">
              <a:buNone/>
              <a:defRPr b="1">
                <a:solidFill>
                  <a:schemeClr val="bg1"/>
                </a:solidFill>
              </a:defRPr>
            </a:lvl3pPr>
            <a:lvl4pPr marL="2742789" indent="0">
              <a:buNone/>
              <a:defRPr b="1">
                <a:solidFill>
                  <a:schemeClr val="bg1"/>
                </a:solidFill>
              </a:defRPr>
            </a:lvl4pPr>
            <a:lvl5pPr marL="3657052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pic>
        <p:nvPicPr>
          <p:cNvPr id="6" name="Bild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157" y="679210"/>
            <a:ext cx="2386994" cy="167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44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med bakgrunnsbil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1260157" y="6382328"/>
            <a:ext cx="18332511" cy="1231106"/>
          </a:xfrm>
        </p:spPr>
        <p:txBody>
          <a:bodyPr wrap="square" lIns="0" tIns="0" rIns="0" bIns="0" anchor="ctr">
            <a:spAutoFit/>
          </a:bodyPr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19136392" y="12705989"/>
            <a:ext cx="3985698" cy="461665"/>
          </a:xfrm>
          <a:prstGeom prst="rect">
            <a:avLst/>
          </a:prstGeom>
        </p:spPr>
        <p:txBody>
          <a:bodyPr anchor="b">
            <a:sp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35900153-C3D1-4B62-A437-E57CAB8AEB13}" type="datetime1">
              <a:rPr lang="nb-NO" smtClean="0"/>
              <a:t>19.10.2021</a:t>
            </a:fld>
            <a:endParaRPr lang="nb-NO" dirty="0"/>
          </a:p>
        </p:txBody>
      </p:sp>
      <p:sp>
        <p:nvSpPr>
          <p:cNvPr id="13" name="Plassholder for teks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60157" y="12153389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err="1"/>
              <a:t>Name</a:t>
            </a:r>
            <a:endParaRPr lang="en-GB" dirty="0"/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4" hasCustomPrompt="1"/>
          </p:nvPr>
        </p:nvSpPr>
        <p:spPr>
          <a:xfrm>
            <a:off x="1260157" y="12707725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err="1"/>
              <a:t>Title</a:t>
            </a:r>
            <a:endParaRPr lang="en-GB" dirty="0"/>
          </a:p>
        </p:txBody>
      </p:sp>
      <p:sp>
        <p:nvSpPr>
          <p:cNvPr id="17" name="Plassholder for tekst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200074" y="12146546"/>
            <a:ext cx="6767125" cy="461665"/>
          </a:xfrm>
        </p:spPr>
        <p:txBody>
          <a:bodyPr wrap="square" anchor="b">
            <a:sp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/>
              <a:t>Office</a:t>
            </a:r>
            <a:endParaRPr lang="en-GB" dirty="0"/>
          </a:p>
        </p:txBody>
      </p:sp>
      <p:sp>
        <p:nvSpPr>
          <p:cNvPr id="18" name="Plassholder for tekst 12"/>
          <p:cNvSpPr>
            <a:spLocks noGrp="1"/>
          </p:cNvSpPr>
          <p:nvPr>
            <p:ph type="body" sz="quarter" idx="16" hasCustomPrompt="1"/>
          </p:nvPr>
        </p:nvSpPr>
        <p:spPr>
          <a:xfrm>
            <a:off x="10200075" y="12705989"/>
            <a:ext cx="6767125" cy="461665"/>
          </a:xfrm>
        </p:spPr>
        <p:txBody>
          <a:bodyPr wrap="square" anchor="b">
            <a:sp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/>
              <a:t>Company</a:t>
            </a:r>
            <a:endParaRPr lang="en-GB" dirty="0"/>
          </a:p>
        </p:txBody>
      </p:sp>
      <p:pic>
        <p:nvPicPr>
          <p:cNvPr id="5" name="Bild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157" y="679210"/>
            <a:ext cx="2386994" cy="167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077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0F3C74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260386" y="3091543"/>
            <a:ext cx="21861705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0" hasCustomPrompt="1"/>
          </p:nvPr>
        </p:nvSpPr>
        <p:spPr>
          <a:xfrm>
            <a:off x="1259560" y="2630802"/>
            <a:ext cx="21861704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9579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D8222C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260386" y="3091543"/>
            <a:ext cx="21861705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0" hasCustomPrompt="1"/>
          </p:nvPr>
        </p:nvSpPr>
        <p:spPr>
          <a:xfrm>
            <a:off x="1259560" y="2630802"/>
            <a:ext cx="21861704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D8222C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742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14689837" y="-1"/>
            <a:ext cx="9690988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4689837" y="-1"/>
            <a:ext cx="9690988" cy="137144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the icon to add picture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260387" y="1097394"/>
            <a:ext cx="12277305" cy="1077218"/>
          </a:xfrm>
        </p:spPr>
        <p:txBody>
          <a:bodyPr/>
          <a:lstStyle>
            <a:lvl1pPr>
              <a:defRPr>
                <a:solidFill>
                  <a:srgbClr val="0F3C74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260387" y="3091543"/>
            <a:ext cx="12277306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1" hasCustomPrompt="1"/>
          </p:nvPr>
        </p:nvSpPr>
        <p:spPr>
          <a:xfrm>
            <a:off x="1259560" y="2630802"/>
            <a:ext cx="12277305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870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14689837" y="-1"/>
            <a:ext cx="9690988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14689837" y="-1"/>
            <a:ext cx="9690988" cy="137144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the icon to add picture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260387" y="1097394"/>
            <a:ext cx="12277305" cy="1077218"/>
          </a:xfrm>
        </p:spPr>
        <p:txBody>
          <a:bodyPr/>
          <a:lstStyle>
            <a:lvl1pPr>
              <a:defRPr>
                <a:solidFill>
                  <a:srgbClr val="D8222C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260387" y="3091543"/>
            <a:ext cx="12277306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1" hasCustomPrompt="1"/>
          </p:nvPr>
        </p:nvSpPr>
        <p:spPr>
          <a:xfrm>
            <a:off x="1259560" y="2630802"/>
            <a:ext cx="12277305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D8222C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2741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5742718" y="-1"/>
            <a:ext cx="1863810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5742717" y="-1"/>
            <a:ext cx="18638107" cy="137144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the icon to add picture</a:t>
            </a:r>
          </a:p>
        </p:txBody>
      </p:sp>
      <p:sp>
        <p:nvSpPr>
          <p:cNvPr id="10" name="Plassholder for innhold 2"/>
          <p:cNvSpPr>
            <a:spLocks noGrp="1"/>
          </p:cNvSpPr>
          <p:nvPr>
            <p:ph idx="11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1" name="Plassholder f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1260386" y="1167476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7736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5742718" y="-1"/>
            <a:ext cx="1863810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 hasCustomPrompt="1"/>
          </p:nvPr>
        </p:nvSpPr>
        <p:spPr>
          <a:xfrm>
            <a:off x="5742717" y="-1"/>
            <a:ext cx="18638107" cy="1371441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the icon to add picture</a:t>
            </a:r>
          </a:p>
        </p:txBody>
      </p:sp>
      <p:sp>
        <p:nvSpPr>
          <p:cNvPr id="10" name="Plassholder for innhold 2"/>
          <p:cNvSpPr>
            <a:spLocks noGrp="1"/>
          </p:cNvSpPr>
          <p:nvPr>
            <p:ph idx="11" hasCustomPrompt="1"/>
          </p:nvPr>
        </p:nvSpPr>
        <p:spPr>
          <a:xfrm>
            <a:off x="1260386" y="1629141"/>
            <a:ext cx="4010673" cy="10650388"/>
          </a:xfrm>
        </p:spPr>
        <p:txBody>
          <a:bodyPr/>
          <a:lstStyle/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1" name="Plassholder f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1259560" y="1168400"/>
            <a:ext cx="4010673" cy="461665"/>
          </a:xfrm>
        </p:spPr>
        <p:txBody>
          <a:bodyPr wrap="square"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4334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t bil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5"/>
          <p:cNvSpPr>
            <a:spLocks noChangeArrowheads="1"/>
          </p:cNvSpPr>
          <p:nvPr userDrawn="1"/>
        </p:nvSpPr>
        <p:spPr bwMode="auto">
          <a:xfrm>
            <a:off x="1906588" y="12903932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2" name="Freeform 6"/>
          <p:cNvSpPr>
            <a:spLocks/>
          </p:cNvSpPr>
          <p:nvPr userDrawn="1"/>
        </p:nvSpPr>
        <p:spPr bwMode="auto">
          <a:xfrm>
            <a:off x="1433513" y="12903932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3" name="Rectangle 7"/>
          <p:cNvSpPr>
            <a:spLocks noChangeArrowheads="1"/>
          </p:cNvSpPr>
          <p:nvPr userDrawn="1"/>
        </p:nvSpPr>
        <p:spPr bwMode="auto">
          <a:xfrm>
            <a:off x="1277938" y="12903932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" name="Freeform 8"/>
          <p:cNvSpPr>
            <a:spLocks/>
          </p:cNvSpPr>
          <p:nvPr userDrawn="1"/>
        </p:nvSpPr>
        <p:spPr bwMode="auto">
          <a:xfrm>
            <a:off x="1592263" y="12746770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8" name="Rectangle 12"/>
          <p:cNvSpPr>
            <a:spLocks noChangeArrowheads="1"/>
          </p:cNvSpPr>
          <p:nvPr userDrawn="1"/>
        </p:nvSpPr>
        <p:spPr bwMode="auto">
          <a:xfrm>
            <a:off x="1747838" y="12589607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0" name="Line 14"/>
          <p:cNvSpPr>
            <a:spLocks noChangeShapeType="1"/>
          </p:cNvSpPr>
          <p:nvPr userDrawn="1"/>
        </p:nvSpPr>
        <p:spPr bwMode="auto">
          <a:xfrm>
            <a:off x="2062163" y="13065857"/>
            <a:ext cx="223186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51" name="Line 15"/>
          <p:cNvSpPr>
            <a:spLocks noChangeShapeType="1"/>
          </p:cNvSpPr>
          <p:nvPr userDrawn="1"/>
        </p:nvSpPr>
        <p:spPr bwMode="auto">
          <a:xfrm>
            <a:off x="6350" y="13065857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133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1260386" y="1097394"/>
            <a:ext cx="21861705" cy="107721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260386" y="2647950"/>
            <a:ext cx="21861705" cy="963157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29" name="Rectangle 5"/>
          <p:cNvSpPr>
            <a:spLocks noChangeArrowheads="1"/>
          </p:cNvSpPr>
          <p:nvPr userDrawn="1"/>
        </p:nvSpPr>
        <p:spPr bwMode="auto">
          <a:xfrm>
            <a:off x="1906588" y="12903932"/>
            <a:ext cx="155575" cy="161925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0" name="Freeform 6"/>
          <p:cNvSpPr>
            <a:spLocks/>
          </p:cNvSpPr>
          <p:nvPr userDrawn="1"/>
        </p:nvSpPr>
        <p:spPr bwMode="auto">
          <a:xfrm>
            <a:off x="1433513" y="12903932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1" name="Rectangle 7"/>
          <p:cNvSpPr>
            <a:spLocks noChangeArrowheads="1"/>
          </p:cNvSpPr>
          <p:nvPr userDrawn="1"/>
        </p:nvSpPr>
        <p:spPr bwMode="auto">
          <a:xfrm>
            <a:off x="1277938" y="12903932"/>
            <a:ext cx="155575" cy="319088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2" name="Freeform 8"/>
          <p:cNvSpPr>
            <a:spLocks/>
          </p:cNvSpPr>
          <p:nvPr userDrawn="1"/>
        </p:nvSpPr>
        <p:spPr bwMode="auto">
          <a:xfrm>
            <a:off x="1592263" y="12746770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" name="Rectangle 12"/>
          <p:cNvSpPr>
            <a:spLocks noChangeArrowheads="1"/>
          </p:cNvSpPr>
          <p:nvPr userDrawn="1"/>
        </p:nvSpPr>
        <p:spPr bwMode="auto">
          <a:xfrm>
            <a:off x="1747838" y="12589607"/>
            <a:ext cx="158750" cy="476250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8" name="Line 14"/>
          <p:cNvSpPr>
            <a:spLocks noChangeShapeType="1"/>
          </p:cNvSpPr>
          <p:nvPr userDrawn="1"/>
        </p:nvSpPr>
        <p:spPr bwMode="auto">
          <a:xfrm>
            <a:off x="2062163" y="13065857"/>
            <a:ext cx="22318662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9" name="Line 15"/>
          <p:cNvSpPr>
            <a:spLocks noChangeShapeType="1"/>
          </p:cNvSpPr>
          <p:nvPr userDrawn="1"/>
        </p:nvSpPr>
        <p:spPr bwMode="auto">
          <a:xfrm>
            <a:off x="6350" y="13065857"/>
            <a:ext cx="1271588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354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64" r:id="rId4"/>
    <p:sldLayoutId id="2147483657" r:id="rId5"/>
    <p:sldLayoutId id="2147483665" r:id="rId6"/>
    <p:sldLayoutId id="2147483658" r:id="rId7"/>
    <p:sldLayoutId id="2147483666" r:id="rId8"/>
    <p:sldLayoutId id="2147483659" r:id="rId9"/>
    <p:sldLayoutId id="2147483660" r:id="rId10"/>
    <p:sldLayoutId id="2147483667" r:id="rId11"/>
    <p:sldLayoutId id="2147483661" r:id="rId12"/>
    <p:sldLayoutId id="2147483668" r:id="rId13"/>
    <p:sldLayoutId id="2147483651" r:id="rId14"/>
    <p:sldLayoutId id="2147483669" r:id="rId15"/>
    <p:sldLayoutId id="2147483670" r:id="rId16"/>
    <p:sldLayoutId id="2147483663" r:id="rId17"/>
  </p:sldLayoutIdLst>
  <p:hf sldNum="0" hdr="0" ftr="0"/>
  <p:txStyles>
    <p:titleStyle>
      <a:lvl1pPr algn="l" defTabSz="1828526" rtl="0" eaLnBrk="1" latinLnBrk="0" hangingPunct="1">
        <a:lnSpc>
          <a:spcPct val="100000"/>
        </a:lnSpc>
        <a:spcBef>
          <a:spcPct val="0"/>
        </a:spcBef>
        <a:buNone/>
        <a:defRPr sz="7000" b="1" kern="1200">
          <a:solidFill>
            <a:srgbClr val="0F3C74"/>
          </a:solidFill>
          <a:latin typeface="+mj-lt"/>
          <a:ea typeface="+mj-ea"/>
          <a:cs typeface="+mj-cs"/>
        </a:defRPr>
      </a:lvl1pPr>
    </p:titleStyle>
    <p:bodyStyle>
      <a:lvl1pPr marL="457131" indent="-457131" algn="l" defTabSz="1828526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defRPr sz="3000" kern="1200">
          <a:solidFill>
            <a:schemeClr val="dk2"/>
          </a:solidFill>
          <a:latin typeface="+mn-lt"/>
          <a:ea typeface="+mn-ea"/>
          <a:cs typeface="+mn-cs"/>
        </a:defRPr>
      </a:lvl1pPr>
      <a:lvl2pPr marL="1371394" indent="-457131" algn="l" defTabSz="1828526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000" kern="1200">
          <a:solidFill>
            <a:schemeClr val="dk2"/>
          </a:solidFill>
          <a:latin typeface="+mn-lt"/>
          <a:ea typeface="+mn-ea"/>
          <a:cs typeface="+mn-cs"/>
        </a:defRPr>
      </a:lvl2pPr>
      <a:lvl3pPr marL="2285657" indent="-457131" algn="l" defTabSz="1828526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000" kern="1200">
          <a:solidFill>
            <a:schemeClr val="dk2"/>
          </a:solidFill>
          <a:latin typeface="+mn-lt"/>
          <a:ea typeface="+mn-ea"/>
          <a:cs typeface="+mn-cs"/>
        </a:defRPr>
      </a:lvl3pPr>
      <a:lvl4pPr marL="3199920" indent="-457131" algn="l" defTabSz="1828526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000" kern="1200">
          <a:solidFill>
            <a:schemeClr val="dk2"/>
          </a:solidFill>
          <a:latin typeface="+mn-lt"/>
          <a:ea typeface="+mn-ea"/>
          <a:cs typeface="+mn-cs"/>
        </a:defRPr>
      </a:lvl4pPr>
      <a:lvl5pPr marL="4114183" indent="-457131" algn="l" defTabSz="1828526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3000" kern="1200">
          <a:solidFill>
            <a:schemeClr val="dk2"/>
          </a:solidFill>
          <a:latin typeface="+mn-lt"/>
          <a:ea typeface="+mn-ea"/>
          <a:cs typeface="+mn-cs"/>
        </a:defRPr>
      </a:lvl5pPr>
      <a:lvl6pPr marL="5028446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708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971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1234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263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526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789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7051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1314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577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840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4103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gozdzik@igf.edu.pl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eQQkXsTUakQ" TargetMode="Externa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Fg_K3ZJYFdc" TargetMode="Externa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S3581q9P27o" TargetMode="Externa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wpc.noaa.gov/products/aurora-30-minute-forecast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hyperlink" Target="ftp://ftp.swpc.noaa.gov/pub/indices/old_indices/" TargetMode="External"/><Relationship Id="rId5" Type="http://schemas.openxmlformats.org/officeDocument/2006/relationships/hyperlink" Target="https://services.swpc.noaa.gov/text/daily-geomagnetic-indices.txt" TargetMode="External"/><Relationship Id="rId4" Type="http://schemas.openxmlformats.org/officeDocument/2006/relationships/hyperlink" Target="https://www.swpc.noaa.gov/products/planetary-k-index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fhGCYJuWv5I" TargetMode="Externa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Erbw6G2aCxQ" TargetMode="External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9BDbEZdB7PU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vnu2ibdyt78" TargetMode="External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YlFvpdewY10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czMh3BnHFHQ" TargetMode="Externa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tel 3"/>
          <p:cNvSpPr>
            <a:spLocks noGrp="1"/>
          </p:cNvSpPr>
          <p:nvPr>
            <p:ph type="ctrTitle"/>
          </p:nvPr>
        </p:nvSpPr>
        <p:spPr>
          <a:xfrm>
            <a:off x="1260157" y="5520555"/>
            <a:ext cx="18332511" cy="2954655"/>
          </a:xfrm>
        </p:spPr>
        <p:txBody>
          <a:bodyPr/>
          <a:lstStyle/>
          <a:p>
            <a:r>
              <a:rPr lang="pl-PL" sz="9600" smtClean="0"/>
              <a:t>Zorza polarna – magiczny spektakl na niebie</a:t>
            </a:r>
            <a:endParaRPr lang="en-GB" sz="9600" dirty="0"/>
          </a:p>
        </p:txBody>
      </p:sp>
      <p:sp>
        <p:nvSpPr>
          <p:cNvPr id="15" name="Plassholder for tekst 4"/>
          <p:cNvSpPr>
            <a:spLocks noGrp="1"/>
          </p:cNvSpPr>
          <p:nvPr>
            <p:ph type="body" sz="quarter" idx="13"/>
          </p:nvPr>
        </p:nvSpPr>
        <p:spPr>
          <a:xfrm>
            <a:off x="1260157" y="12153389"/>
            <a:ext cx="4220063" cy="461665"/>
          </a:xfrm>
        </p:spPr>
        <p:txBody>
          <a:bodyPr/>
          <a:lstStyle/>
          <a:p>
            <a:r>
              <a:rPr lang="pl-PL" dirty="0" smtClean="0"/>
              <a:t>Agata Goździk	</a:t>
            </a:r>
            <a:endParaRPr lang="en-GB" dirty="0"/>
          </a:p>
        </p:txBody>
      </p:sp>
      <p:sp>
        <p:nvSpPr>
          <p:cNvPr id="16" name="Plassholder for tekst 5"/>
          <p:cNvSpPr>
            <a:spLocks noGrp="1"/>
          </p:cNvSpPr>
          <p:nvPr>
            <p:ph type="body" sz="quarter" idx="14"/>
          </p:nvPr>
        </p:nvSpPr>
        <p:spPr>
          <a:xfrm>
            <a:off x="1260157" y="12707725"/>
            <a:ext cx="4220063" cy="461665"/>
          </a:xfrm>
        </p:spPr>
        <p:txBody>
          <a:bodyPr/>
          <a:lstStyle/>
          <a:p>
            <a:r>
              <a:rPr lang="pl-PL" dirty="0" smtClean="0">
                <a:hlinkClick r:id="rId4"/>
              </a:rPr>
              <a:t>gozdzik@igf.edu.pl</a:t>
            </a:r>
            <a:r>
              <a:rPr lang="pl-PL" dirty="0" smtClean="0"/>
              <a:t> </a:t>
            </a:r>
            <a:endParaRPr lang="en-GB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7452088" y="11784395"/>
            <a:ext cx="167305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000">
                <a:solidFill>
                  <a:schemeClr val="bg1"/>
                </a:solidFill>
              </a:rPr>
              <a:t>Projekt EDU-ARCTIC 2: od badań polarnych do naukowej pasji - innowacyjna edukacja przyrodnicza w Polsce i Norwegii otrzymał dofinansowanie w wysokości ok. 240 000 EUR z Islandii, Liechtensteinu i Norwegii w ramach funduszy EOG. Celem projektu EDU-ARCTIC 2 jest: poszerzenie wiedzy o przyrodzie, geografii, zasobach naturalnych, </a:t>
            </a:r>
            <a:r>
              <a:rPr lang="pl-PL" sz="2000" smtClean="0">
                <a:solidFill>
                  <a:schemeClr val="bg1"/>
                </a:solidFill>
              </a:rPr>
              <a:t>uwarunkowaniach politycznych dotyczących </a:t>
            </a:r>
            <a:r>
              <a:rPr lang="pl-PL" sz="2000">
                <a:solidFill>
                  <a:schemeClr val="bg1"/>
                </a:solidFill>
              </a:rPr>
              <a:t>regionów polarnych oraz zwiększenie świadomości w zakresie zagadnień środowiskowych i zmian klimatu, zwiększenie zainteresowania kontynuowaniem edukacji i kariery STEM dzięki zwiększeniu wiedzy o badaniach naukowych i ich miejscu we współczesnym świecie; przybliżenie młodym ludziom możliwości kariery naukowej; wprowadzenie innowacyjnyvh narzędzi i efektywnych metod nauczania przedmiotów ścisłych w szkołach.</a:t>
            </a:r>
          </a:p>
          <a:p>
            <a:endParaRPr lang="pl-PL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09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QQkXsTUakQ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-20824"/>
            <a:ext cx="24418200" cy="1373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42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61567" y="591887"/>
            <a:ext cx="21861705" cy="830997"/>
          </a:xfrm>
        </p:spPr>
        <p:txBody>
          <a:bodyPr/>
          <a:lstStyle/>
          <a:p>
            <a:r>
              <a:rPr lang="pl-PL" sz="5400" smtClean="0"/>
              <a:t>Cykl aktywności słonecznej</a:t>
            </a:r>
            <a:endParaRPr lang="pl-PL" sz="5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61567" y="2585022"/>
            <a:ext cx="11903038" cy="91879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4000"/>
              <a:t>Słońce przechodzi okresowe zmiany lub cykle wysokiej i niskiej </a:t>
            </a:r>
            <a:r>
              <a:rPr lang="pl-PL" sz="4000" smtClean="0"/>
              <a:t>aktywności.</a:t>
            </a:r>
            <a:r>
              <a:rPr lang="en-US" sz="4000" smtClean="0"/>
              <a:t> </a:t>
            </a:r>
            <a:endParaRPr lang="pl-PL" sz="4000"/>
          </a:p>
          <a:p>
            <a:pPr marL="0" indent="0">
              <a:buNone/>
            </a:pPr>
            <a:endParaRPr lang="pl-PL" sz="4000" b="1" smtClean="0">
              <a:solidFill>
                <a:srgbClr val="0F3C74"/>
              </a:solidFill>
            </a:endParaRPr>
          </a:p>
          <a:p>
            <a:pPr marL="0" indent="0">
              <a:buNone/>
            </a:pPr>
            <a:r>
              <a:rPr lang="pl-PL" sz="4000" b="1">
                <a:solidFill>
                  <a:srgbClr val="0F3C74"/>
                </a:solidFill>
              </a:rPr>
              <a:t>Minimum słoneczne </a:t>
            </a:r>
            <a:r>
              <a:rPr lang="pl-PL" sz="4000"/>
              <a:t>odnosi się do okresu kilku lat ziemskich, kiedy liczba plam słonecznych jest najmniejsza; </a:t>
            </a:r>
            <a:r>
              <a:rPr lang="pl-PL" sz="4000" b="1">
                <a:solidFill>
                  <a:srgbClr val="0F3C74"/>
                </a:solidFill>
              </a:rPr>
              <a:t>maksimum słoneczne </a:t>
            </a:r>
            <a:r>
              <a:rPr lang="pl-PL" sz="4000"/>
              <a:t>występuje w latach, w których plam słonecznych jest </a:t>
            </a:r>
            <a:r>
              <a:rPr lang="pl-PL" sz="4000" smtClean="0"/>
              <a:t>najwięcej – nawet kilkaset w ciągu dnia</a:t>
            </a:r>
            <a:r>
              <a:rPr lang="en-US" sz="4000" smtClean="0"/>
              <a:t>.</a:t>
            </a:r>
            <a:endParaRPr lang="en-US" sz="4000"/>
          </a:p>
          <a:p>
            <a:endParaRPr lang="pl-PL" sz="4000" smtClean="0"/>
          </a:p>
          <a:p>
            <a:pPr marL="0" indent="0">
              <a:buNone/>
            </a:pPr>
            <a:r>
              <a:rPr lang="pl-PL" sz="4400" b="1">
                <a:solidFill>
                  <a:srgbClr val="0F3C74"/>
                </a:solidFill>
              </a:rPr>
              <a:t>J</a:t>
            </a:r>
            <a:r>
              <a:rPr lang="pl-PL" sz="4400" b="1" smtClean="0">
                <a:solidFill>
                  <a:srgbClr val="0F3C74"/>
                </a:solidFill>
              </a:rPr>
              <a:t>ak </a:t>
            </a:r>
            <a:r>
              <a:rPr lang="pl-PL" sz="4400" b="1">
                <a:solidFill>
                  <a:srgbClr val="0F3C74"/>
                </a:solidFill>
              </a:rPr>
              <a:t>długo trwa cykl aktywności słonecznej</a:t>
            </a:r>
            <a:r>
              <a:rPr lang="pl-PL" sz="4400" b="1" smtClean="0">
                <a:solidFill>
                  <a:srgbClr val="0F3C74"/>
                </a:solidFill>
              </a:rPr>
              <a:t>?</a:t>
            </a:r>
            <a:endParaRPr lang="en-US" sz="4400" b="1">
              <a:solidFill>
                <a:srgbClr val="0F3C74"/>
              </a:solidFill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4605" y="1694636"/>
            <a:ext cx="11916220" cy="759659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9" b="7315"/>
          <a:stretch/>
        </p:blipFill>
        <p:spPr>
          <a:xfrm>
            <a:off x="12464605" y="2329107"/>
            <a:ext cx="11916220" cy="6327648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17897075" y="10449569"/>
            <a:ext cx="42226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Zadanie 2 w karcie pracy</a:t>
            </a:r>
            <a:endParaRPr lang="pl-PL" sz="4000" b="1">
              <a:solidFill>
                <a:srgbClr val="FF0016"/>
              </a:solidFill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8742" y="9717039"/>
            <a:ext cx="2440299" cy="262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36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61567" y="591887"/>
            <a:ext cx="21861705" cy="830997"/>
          </a:xfrm>
        </p:spPr>
        <p:txBody>
          <a:bodyPr/>
          <a:lstStyle/>
          <a:p>
            <a:r>
              <a:rPr lang="pl-PL" sz="5400"/>
              <a:t>JAK SILNE SĄ PRĄDY ZORZY?</a:t>
            </a:r>
            <a:endParaRPr lang="pl-PL" sz="5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05595" y="2585022"/>
            <a:ext cx="22173647" cy="9187986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pl-PL" sz="4000"/>
              <a:t>Wszystkie siły magnetyczne i elektryczne reagują ze sobą w ciągle zmieniających się kombinacjach. Te przesunięcia i przepływy mogą być postrzegane jako „taniec” zorzy polarnej, poruszającej się wraz z prądami atmosferycznymi, które mogą osiągnąć </a:t>
            </a:r>
            <a:r>
              <a:rPr lang="pl-PL" sz="4000" b="1">
                <a:solidFill>
                  <a:srgbClr val="7030A0"/>
                </a:solidFill>
              </a:rPr>
              <a:t>20 milionów amperów</a:t>
            </a:r>
            <a:r>
              <a:rPr lang="pl-PL" sz="4000">
                <a:solidFill>
                  <a:srgbClr val="7030A0"/>
                </a:solidFill>
              </a:rPr>
              <a:t> </a:t>
            </a:r>
            <a:r>
              <a:rPr lang="pl-PL" sz="4000"/>
              <a:t>przy napięciu </a:t>
            </a:r>
            <a:r>
              <a:rPr lang="pl-PL" sz="4000" b="1">
                <a:solidFill>
                  <a:srgbClr val="7030A0"/>
                </a:solidFill>
              </a:rPr>
              <a:t>50 000 woltów</a:t>
            </a:r>
            <a:r>
              <a:rPr lang="pl-PL" sz="4000"/>
              <a:t>.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178" y="5245083"/>
            <a:ext cx="9270950" cy="7228444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2618721" y="7179015"/>
            <a:ext cx="10204704" cy="2748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4000"/>
              <a:t>Natomiast bezpieczniki prądu w Twoim domu wyłączą się, gdy przepływ prądu przekroczy </a:t>
            </a:r>
            <a:r>
              <a:rPr lang="pl-PL" sz="4000" b="1" smtClean="0">
                <a:solidFill>
                  <a:srgbClr val="7030A0"/>
                </a:solidFill>
              </a:rPr>
              <a:t>15 </a:t>
            </a:r>
            <a:r>
              <a:rPr lang="pl-PL" sz="4000" b="1">
                <a:solidFill>
                  <a:srgbClr val="7030A0"/>
                </a:solidFill>
              </a:rPr>
              <a:t>amperów przy </a:t>
            </a:r>
            <a:r>
              <a:rPr lang="pl-PL" sz="4000" b="1" smtClean="0">
                <a:solidFill>
                  <a:srgbClr val="7030A0"/>
                </a:solidFill>
              </a:rPr>
              <a:t>230 </a:t>
            </a:r>
            <a:r>
              <a:rPr lang="pl-PL" sz="4000" b="1">
                <a:solidFill>
                  <a:srgbClr val="7030A0"/>
                </a:solidFill>
              </a:rPr>
              <a:t>woltach</a:t>
            </a:r>
            <a:r>
              <a:rPr lang="pl-PL" sz="4000" smtClean="0">
                <a:solidFill>
                  <a:srgbClr val="7030A0"/>
                </a:solidFill>
              </a:rPr>
              <a:t>.</a:t>
            </a:r>
            <a:endParaRPr lang="en-US" sz="400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65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61567" y="591887"/>
            <a:ext cx="21861705" cy="830997"/>
          </a:xfrm>
        </p:spPr>
        <p:txBody>
          <a:bodyPr/>
          <a:lstStyle/>
          <a:p>
            <a:r>
              <a:rPr lang="pl-PL" sz="5400" smtClean="0"/>
              <a:t>Incydent Carringtona</a:t>
            </a:r>
            <a:endParaRPr lang="pl-PL" sz="5400" dirty="0"/>
          </a:p>
        </p:txBody>
      </p:sp>
      <p:pic>
        <p:nvPicPr>
          <p:cNvPr id="4" name="Fg_K3ZJYFdc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91998" y="1422884"/>
            <a:ext cx="21851607" cy="1229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1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04673" y="1035901"/>
            <a:ext cx="21861705" cy="1107996"/>
          </a:xfrm>
        </p:spPr>
        <p:txBody>
          <a:bodyPr/>
          <a:lstStyle/>
          <a:p>
            <a:r>
              <a:rPr lang="pl-PL" smtClean="0"/>
              <a:t>Fascynacje zorzą polarną</a:t>
            </a:r>
            <a:endParaRPr lang="pl-PL" dirty="0"/>
          </a:p>
        </p:txBody>
      </p:sp>
      <p:pic>
        <p:nvPicPr>
          <p:cNvPr id="7" name="S3581q9P27o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71713" y="2367643"/>
            <a:ext cx="20172036" cy="1134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78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>
          <a:xfrm>
            <a:off x="1260386" y="3091543"/>
            <a:ext cx="13388675" cy="91879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4000"/>
              <a:t>Przez tysiące lat ludzie zachwycali się zorzą polarną, ale dopiero na początku XX wieku nauka była w stanie wyjaśnić to zjawisko. </a:t>
            </a:r>
            <a:endParaRPr lang="pl-PL" sz="4000" smtClean="0"/>
          </a:p>
          <a:p>
            <a:pPr marL="0" indent="0">
              <a:buNone/>
            </a:pPr>
            <a:endParaRPr lang="pl-PL" sz="4000"/>
          </a:p>
          <a:p>
            <a:pPr marL="0" indent="0">
              <a:buNone/>
            </a:pPr>
            <a:r>
              <a:rPr lang="pl-PL" sz="4000" smtClean="0"/>
              <a:t>Pierwszą </a:t>
            </a:r>
            <a:r>
              <a:rPr lang="pl-PL" sz="4000"/>
              <a:t>osobą, która dokładnie wyjaśniła zjawisko powstawania zorzy, był norweski naukowiec </a:t>
            </a:r>
            <a:r>
              <a:rPr lang="pl-PL" sz="4000" b="1">
                <a:solidFill>
                  <a:srgbClr val="0070C0"/>
                </a:solidFill>
              </a:rPr>
              <a:t>Kristian Birkeland</a:t>
            </a:r>
            <a:r>
              <a:rPr lang="pl-PL" sz="4000"/>
              <a:t>. Symulował pole magnetyczne Ziemi za pomocą urządzenia zwanego terrellą i wyjaśnił to zjawisko naukowo.</a:t>
            </a:r>
            <a:br>
              <a:rPr lang="pl-PL" sz="4000"/>
            </a:br>
            <a:endParaRPr lang="pl-PL" sz="400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4134" y="1171979"/>
            <a:ext cx="6476124" cy="10058400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5679856" y="11307323"/>
            <a:ext cx="6517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smtClean="0"/>
              <a:t>Źródło: wikipedia.org, Autor: </a:t>
            </a:r>
            <a:r>
              <a:rPr lang="pl-PL" sz="2400"/>
              <a:t>Asta Nørregaard</a:t>
            </a:r>
          </a:p>
        </p:txBody>
      </p:sp>
      <p:sp>
        <p:nvSpPr>
          <p:cNvPr id="7" name="Tytuł 1"/>
          <p:cNvSpPr txBox="1">
            <a:spLocks/>
          </p:cNvSpPr>
          <p:nvPr/>
        </p:nvSpPr>
        <p:spPr>
          <a:xfrm>
            <a:off x="984288" y="939233"/>
            <a:ext cx="21861705" cy="110799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1828526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solidFill>
                  <a:srgbClr val="0F3C7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mtClean="0"/>
              <a:t>Fascynująca zorza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948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60386" y="633370"/>
            <a:ext cx="21861705" cy="1077218"/>
          </a:xfrm>
        </p:spPr>
        <p:txBody>
          <a:bodyPr/>
          <a:lstStyle/>
          <a:p>
            <a:r>
              <a:rPr lang="pl-PL" smtClean="0"/>
              <a:t>Co chroni Ziemię?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036" y="2276578"/>
            <a:ext cx="14556549" cy="8233548"/>
          </a:xfrm>
        </p:spPr>
      </p:pic>
      <p:sp>
        <p:nvSpPr>
          <p:cNvPr id="5" name="pole tekstowe 4"/>
          <p:cNvSpPr txBox="1"/>
          <p:nvPr/>
        </p:nvSpPr>
        <p:spPr>
          <a:xfrm>
            <a:off x="1260386" y="2276578"/>
            <a:ext cx="7865326" cy="7846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mtClean="0"/>
              <a:t>Zorza </a:t>
            </a:r>
            <a:r>
              <a:rPr lang="pl-PL"/>
              <a:t>polarna to zjawisko świetlne występujące w górnych warstwach </a:t>
            </a:r>
            <a:r>
              <a:rPr lang="pl-PL" smtClean="0"/>
              <a:t>atmosfery, zwykle </a:t>
            </a:r>
            <a:r>
              <a:rPr lang="pl-PL"/>
              <a:t>na wysokości ok. 100-200 km, ale nawet do 1000 km ponad </a:t>
            </a:r>
            <a:r>
              <a:rPr lang="pl-PL" smtClean="0"/>
              <a:t>Ziemią. </a:t>
            </a:r>
            <a:r>
              <a:rPr lang="pl-PL"/>
              <a:t>Jest ono spowodowane </a:t>
            </a:r>
            <a:r>
              <a:rPr lang="pl-PL" b="1">
                <a:solidFill>
                  <a:srgbClr val="0070C0"/>
                </a:solidFill>
              </a:rPr>
              <a:t>zderzeniem naładowanych cząstek plazmy z cząsteczkami gazu w atmosferze ziemskiej</a:t>
            </a:r>
            <a:r>
              <a:rPr lang="pl-PL" smtClean="0"/>
              <a:t>.</a:t>
            </a:r>
          </a:p>
          <a:p>
            <a:r>
              <a:rPr lang="pl-PL"/>
              <a:t>Mimo ogromnej siły i gigantycznych rozmiarów, rozbłyski słoneczne są zwykle nieszkodliwe dla Ziemi. </a:t>
            </a:r>
            <a:r>
              <a:rPr lang="pl-PL" smtClean="0"/>
              <a:t>Chroni </a:t>
            </a:r>
            <a:r>
              <a:rPr lang="pl-PL"/>
              <a:t>nas </a:t>
            </a:r>
            <a:r>
              <a:rPr lang="pl-PL" b="1">
                <a:solidFill>
                  <a:srgbClr val="0070C0"/>
                </a:solidFill>
              </a:rPr>
              <a:t>magnetosfera</a:t>
            </a:r>
            <a:r>
              <a:rPr lang="pl-PL"/>
              <a:t> - górna część ziemskiej atmosfery. 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4116758" y="11076116"/>
            <a:ext cx="18824883" cy="1753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/>
              <a:t>Jednak gdy wyrzut jest skierowany w stronę Ziemi, fala uderzeniowa przemieszczającej się masy powoduje </a:t>
            </a:r>
            <a:r>
              <a:rPr lang="pl-PL" b="1">
                <a:solidFill>
                  <a:srgbClr val="0070C0"/>
                </a:solidFill>
              </a:rPr>
              <a:t>burzę geomagnetyczną</a:t>
            </a:r>
            <a:r>
              <a:rPr lang="pl-PL"/>
              <a:t>, która może zakłócić ziemską magnetosferę. Wtedy można zaobserwować zorzę polarną.</a:t>
            </a:r>
            <a:endParaRPr lang="en-US"/>
          </a:p>
        </p:txBody>
      </p:sp>
      <p:sp>
        <p:nvSpPr>
          <p:cNvPr id="3" name="pole tekstowe 2"/>
          <p:cNvSpPr txBox="1"/>
          <p:nvPr/>
        </p:nvSpPr>
        <p:spPr>
          <a:xfrm>
            <a:off x="16655142" y="10048461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>
                <a:solidFill>
                  <a:schemeClr val="bg1"/>
                </a:solidFill>
              </a:rPr>
              <a:t>Grafika: NASA</a:t>
            </a:r>
          </a:p>
        </p:txBody>
      </p:sp>
    </p:spTree>
    <p:extLst>
      <p:ext uri="{BB962C8B-B14F-4D97-AF65-F5344CB8AC3E}">
        <p14:creationId xmlns:p14="http://schemas.microsoft.com/office/powerpoint/2010/main" val="47485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60386" y="633370"/>
            <a:ext cx="21861705" cy="1077218"/>
          </a:xfrm>
        </p:spPr>
        <p:txBody>
          <a:bodyPr/>
          <a:lstStyle/>
          <a:p>
            <a:r>
              <a:rPr lang="pl-PL" smtClean="0"/>
              <a:t>Kolory zorzy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260386" y="2276578"/>
            <a:ext cx="9826714" cy="8400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mtClean="0"/>
              <a:t>Kolory zorzy zależą od:</a:t>
            </a:r>
          </a:p>
          <a:p>
            <a:pPr marL="571500" indent="-571500">
              <a:buFontTx/>
              <a:buChar char="-"/>
            </a:pPr>
            <a:r>
              <a:rPr lang="pl-PL" b="1" smtClean="0">
                <a:solidFill>
                  <a:srgbClr val="0F3C74"/>
                </a:solidFill>
              </a:rPr>
              <a:t>atomów</a:t>
            </a:r>
            <a:r>
              <a:rPr lang="pl-PL"/>
              <a:t>, które są wzbudzane przez energię słoneczną </a:t>
            </a:r>
            <a:endParaRPr lang="pl-PL" smtClean="0"/>
          </a:p>
          <a:p>
            <a:pPr marL="571500" indent="-571500">
              <a:buFontTx/>
              <a:buChar char="-"/>
            </a:pPr>
            <a:r>
              <a:rPr lang="pl-PL" b="1" smtClean="0">
                <a:solidFill>
                  <a:srgbClr val="0F3C74"/>
                </a:solidFill>
              </a:rPr>
              <a:t>wysokości</a:t>
            </a:r>
            <a:r>
              <a:rPr lang="pl-PL" smtClean="0"/>
              <a:t> </a:t>
            </a:r>
            <a:r>
              <a:rPr lang="pl-PL"/>
              <a:t>nad ziemią. </a:t>
            </a:r>
            <a:endParaRPr lang="pl-PL" smtClean="0"/>
          </a:p>
          <a:p>
            <a:endParaRPr lang="pl-PL"/>
          </a:p>
          <a:p>
            <a:endParaRPr lang="pl-PL" smtClean="0"/>
          </a:p>
          <a:p>
            <a:r>
              <a:rPr lang="pl-PL" smtClean="0"/>
              <a:t>Najczęściej występujące światło </a:t>
            </a:r>
            <a:r>
              <a:rPr lang="pl-PL" b="1">
                <a:solidFill>
                  <a:srgbClr val="92D050"/>
                </a:solidFill>
              </a:rPr>
              <a:t>zielone</a:t>
            </a:r>
            <a:r>
              <a:rPr lang="pl-PL"/>
              <a:t> powstaje w wyniku zderzeń z tlenem na niższych wysokościach, między 100 a 300 km. Powyżej 300 km </a:t>
            </a:r>
            <a:r>
              <a:rPr lang="pl-PL" smtClean="0"/>
              <a:t>może powstawać rzadka </a:t>
            </a:r>
            <a:r>
              <a:rPr lang="pl-PL" b="1" smtClean="0">
                <a:solidFill>
                  <a:srgbClr val="C00000"/>
                </a:solidFill>
              </a:rPr>
              <a:t>czerwona</a:t>
            </a:r>
            <a:r>
              <a:rPr lang="pl-PL" smtClean="0"/>
              <a:t> zorza. </a:t>
            </a:r>
          </a:p>
          <a:p>
            <a:endParaRPr lang="pl-PL" smtClean="0"/>
          </a:p>
          <a:p>
            <a:r>
              <a:rPr lang="pl-PL"/>
              <a:t>Wzbudzony azot daje kolor </a:t>
            </a:r>
            <a:r>
              <a:rPr lang="pl-PL" b="1">
                <a:solidFill>
                  <a:srgbClr val="7030A0"/>
                </a:solidFill>
              </a:rPr>
              <a:t>fioletowy</a:t>
            </a:r>
            <a:r>
              <a:rPr lang="pl-PL"/>
              <a:t> </a:t>
            </a:r>
            <a:r>
              <a:rPr lang="pl-PL" smtClean="0"/>
              <a:t>(na </a:t>
            </a:r>
            <a:r>
              <a:rPr lang="pl-PL"/>
              <a:t>wysokości około 100 </a:t>
            </a:r>
            <a:r>
              <a:rPr lang="pl-PL" smtClean="0"/>
              <a:t>km) lub </a:t>
            </a:r>
            <a:r>
              <a:rPr lang="pl-PL" b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niebieski</a:t>
            </a:r>
            <a:r>
              <a:rPr lang="pl-PL" smtClean="0"/>
              <a:t> (poniżej </a:t>
            </a:r>
            <a:r>
              <a:rPr lang="pl-PL"/>
              <a:t>100 </a:t>
            </a:r>
            <a:r>
              <a:rPr lang="pl-PL" smtClean="0"/>
              <a:t>km).</a:t>
            </a:r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8728" y="273027"/>
            <a:ext cx="10643029" cy="12446930"/>
          </a:xfrm>
        </p:spPr>
      </p:pic>
    </p:spTree>
    <p:extLst>
      <p:ext uri="{BB962C8B-B14F-4D97-AF65-F5344CB8AC3E}">
        <p14:creationId xmlns:p14="http://schemas.microsoft.com/office/powerpoint/2010/main" val="166880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60386" y="633370"/>
            <a:ext cx="21861705" cy="1077218"/>
          </a:xfrm>
        </p:spPr>
        <p:txBody>
          <a:bodyPr/>
          <a:lstStyle/>
          <a:p>
            <a:r>
              <a:rPr lang="pl-PL" smtClean="0"/>
              <a:t>Owal zorzowy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1260386" y="2276578"/>
            <a:ext cx="10937710" cy="1753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mtClean="0"/>
              <a:t>Zorze </a:t>
            </a:r>
            <a:r>
              <a:rPr lang="pl-PL"/>
              <a:t>polarne pojawiają się głównie w owalu zorzowym formującym się wokół biegunów magnetycznych </a:t>
            </a:r>
            <a:r>
              <a:rPr lang="pl-PL" smtClean="0"/>
              <a:t>Ziemi.</a:t>
            </a:r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260386" y="5756922"/>
            <a:ext cx="9957343" cy="5077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/>
              <a:t>Pod naporem wiatru słonecznego magnetosfera Ziemi deformuje się, spłaszczając od strony Słońca i rozciągając z drugiej w ogon magnetyczny. Elektrony z ogona magnetycznego zostają przyspieszone i raz jeszcze lecą przez przestrzeń w kierunku Ziemi, kierując się tam, dokąd prowadzą je linie pola magnetycznego - ku biegunom.</a:t>
            </a:r>
          </a:p>
          <a:p>
            <a:endParaRPr lang="en-US"/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2771" y="369565"/>
            <a:ext cx="10169320" cy="7321910"/>
          </a:xfrm>
        </p:spPr>
      </p:pic>
      <p:pic>
        <p:nvPicPr>
          <p:cNvPr id="8" name="Symbol zastępczy zawartości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9651" y="8295502"/>
            <a:ext cx="8748518" cy="451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99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60386" y="633370"/>
            <a:ext cx="21861705" cy="1077218"/>
          </a:xfrm>
        </p:spPr>
        <p:txBody>
          <a:bodyPr/>
          <a:lstStyle/>
          <a:p>
            <a:r>
              <a:rPr lang="pl-PL" smtClean="0"/>
              <a:t>Twoja kolej!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1260384" y="3675224"/>
            <a:ext cx="189054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/>
              <a:t>Aby lepiej zapamiętać nowe koncepcje i pojęcia, możesz stworzyć </a:t>
            </a:r>
            <a:r>
              <a:rPr lang="pl-PL" sz="4000" b="1">
                <a:solidFill>
                  <a:srgbClr val="FF0000"/>
                </a:solidFill>
              </a:rPr>
              <a:t>mapę myśli</a:t>
            </a:r>
            <a:r>
              <a:rPr lang="pl-PL" sz="4000"/>
              <a:t>. </a:t>
            </a:r>
            <a:endParaRPr lang="en-US" sz="400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799" y="395948"/>
            <a:ext cx="2440299" cy="2629279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99" y="4949192"/>
            <a:ext cx="10058400" cy="7098506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11679028" y="4949192"/>
            <a:ext cx="1144306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4000" smtClean="0"/>
              <a:t>Tworząc ją, weź pod uwagę: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4000" smtClean="0"/>
              <a:t>miejsce występowania na Ziemi; </a:t>
            </a:r>
            <a:endParaRPr lang="pl-PL" sz="400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4000" smtClean="0"/>
              <a:t>część </a:t>
            </a:r>
            <a:r>
              <a:rPr lang="pl-PL" sz="4000"/>
              <a:t>atmosfery, w której </a:t>
            </a:r>
            <a:r>
              <a:rPr lang="pl-PL" sz="4000" smtClean="0"/>
              <a:t>występują; </a:t>
            </a:r>
            <a:endParaRPr lang="pl-PL" sz="400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4000" smtClean="0"/>
              <a:t>kolory;</a:t>
            </a:r>
            <a:endParaRPr lang="pl-PL" sz="400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4000" smtClean="0"/>
              <a:t>wzbudzone atomy;</a:t>
            </a:r>
            <a:endParaRPr lang="pl-PL" sz="400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4000" smtClean="0"/>
              <a:t>wysokość </a:t>
            </a:r>
            <a:r>
              <a:rPr lang="pl-PL" sz="4000"/>
              <a:t>ponad </a:t>
            </a:r>
            <a:r>
              <a:rPr lang="pl-PL" sz="4000" smtClean="0"/>
              <a:t>ziemią;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4000" smtClean="0"/>
              <a:t>źródła </a:t>
            </a:r>
            <a:r>
              <a:rPr lang="pl-PL" sz="4000"/>
              <a:t>energii </a:t>
            </a:r>
            <a:endParaRPr lang="pl-PL" sz="4000" smtClean="0"/>
          </a:p>
          <a:p>
            <a:pPr>
              <a:lnSpc>
                <a:spcPct val="150000"/>
              </a:lnSpc>
            </a:pPr>
            <a:endParaRPr lang="pl-PL" sz="4000"/>
          </a:p>
        </p:txBody>
      </p:sp>
      <p:sp>
        <p:nvSpPr>
          <p:cNvPr id="11" name="pole tekstowe 10"/>
          <p:cNvSpPr txBox="1"/>
          <p:nvPr/>
        </p:nvSpPr>
        <p:spPr>
          <a:xfrm>
            <a:off x="16393886" y="562204"/>
            <a:ext cx="39120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Zadanie 3</a:t>
            </a:r>
          </a:p>
          <a:p>
            <a:r>
              <a:rPr lang="pl-PL" sz="4000" b="1" smtClean="0">
                <a:solidFill>
                  <a:srgbClr val="FF0016"/>
                </a:solidFill>
              </a:rPr>
              <a:t>W karcie pracy</a:t>
            </a:r>
            <a:endParaRPr lang="pl-PL" sz="4000" b="1">
              <a:solidFill>
                <a:srgbClr val="FF00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06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Zaczynamy!</a:t>
            </a:r>
            <a:endParaRPr lang="pl-PL" dirty="0"/>
          </a:p>
        </p:txBody>
      </p:sp>
      <p:sp>
        <p:nvSpPr>
          <p:cNvPr id="8" name="Symbol zastępczy zawartości 7"/>
          <p:cNvSpPr>
            <a:spLocks noGrp="1"/>
          </p:cNvSpPr>
          <p:nvPr>
            <p:ph idx="1"/>
          </p:nvPr>
        </p:nvSpPr>
        <p:spPr>
          <a:xfrm>
            <a:off x="1260387" y="3091543"/>
            <a:ext cx="12272734" cy="918798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4000" smtClean="0"/>
              <a:t>Obejrzyj </a:t>
            </a:r>
            <a:r>
              <a:rPr lang="pl-PL" sz="4000"/>
              <a:t>krótki film z okolic Polskiej Stacji Polarnej na Spitsbergenie. Spitsbergen jest największą wyspą Archipelagu Svalbard, położonego w europejskiej części Arktyki (1200 km za kołem polarnym i 1200 km od bieguna). Zwróć uwagę na kolory oraz rodzaj ruchu zorzy.</a:t>
            </a: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4873" y="353522"/>
            <a:ext cx="8988087" cy="1266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13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60386" y="633370"/>
            <a:ext cx="21861705" cy="1077218"/>
          </a:xfrm>
        </p:spPr>
        <p:txBody>
          <a:bodyPr/>
          <a:lstStyle/>
          <a:p>
            <a:r>
              <a:rPr lang="pl-PL" smtClean="0"/>
              <a:t>W poszukiwaniu zorzy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910804" y="2290741"/>
            <a:ext cx="129531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smtClean="0"/>
              <a:t>Naukowcy, fotografowie </a:t>
            </a:r>
            <a:r>
              <a:rPr lang="pl-PL" sz="4000"/>
              <a:t>i </a:t>
            </a:r>
            <a:r>
              <a:rPr lang="pl-PL" sz="4000" smtClean="0"/>
              <a:t>turyści często </a:t>
            </a:r>
            <a:r>
              <a:rPr lang="pl-PL" sz="4000"/>
              <a:t>polują na zorze </a:t>
            </a:r>
            <a:r>
              <a:rPr lang="pl-PL" sz="4000" smtClean="0"/>
              <a:t>polarne, korzystając </a:t>
            </a:r>
            <a:r>
              <a:rPr lang="pl-PL" sz="4000"/>
              <a:t>z prognoz dotyczących zorzy </a:t>
            </a:r>
            <a:r>
              <a:rPr lang="pl-PL" sz="4000" smtClean="0"/>
              <a:t>polarnej.</a:t>
            </a:r>
            <a:endParaRPr lang="en-US" sz="4000"/>
          </a:p>
        </p:txBody>
      </p:sp>
      <p:sp>
        <p:nvSpPr>
          <p:cNvPr id="7" name="pole tekstowe 6"/>
          <p:cNvSpPr txBox="1"/>
          <p:nvPr/>
        </p:nvSpPr>
        <p:spPr>
          <a:xfrm>
            <a:off x="910803" y="5754682"/>
            <a:ext cx="129531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/>
              <a:t>Skąd możemy wiedzieć, czy szansa na zobaczenie zorzy polarnej jest duża? Mierząc efekty magnetyczne nadchodzących burz słonecznych. Liczbowa miara wielkości burzy geomagnetycznej określana jest </a:t>
            </a:r>
            <a:r>
              <a:rPr lang="pl-PL" sz="4000" b="1">
                <a:solidFill>
                  <a:srgbClr val="0F3C74"/>
                </a:solidFill>
              </a:rPr>
              <a:t>indeksem Kp</a:t>
            </a:r>
            <a:r>
              <a:rPr lang="pl-PL" sz="4000"/>
              <a:t>. </a:t>
            </a:r>
            <a:endParaRPr lang="pl-PL" sz="4000" smtClean="0"/>
          </a:p>
          <a:p>
            <a:r>
              <a:rPr lang="pl-PL" sz="4000"/>
              <a:t>Indeks Kp przyjmuje wartości od 0 do 9, gdzie 0 oznacza brak zakłóceń, a 9 - duże zakłócenia. </a:t>
            </a:r>
            <a:r>
              <a:rPr lang="en-US" sz="4000" smtClean="0"/>
              <a:t> </a:t>
            </a:r>
            <a:endParaRPr lang="pl-PL" sz="4000" smtClean="0"/>
          </a:p>
          <a:p>
            <a:r>
              <a:rPr lang="pl-PL" sz="4000" smtClean="0"/>
              <a:t>Kp&gt;=</a:t>
            </a:r>
            <a:r>
              <a:rPr lang="en-US" sz="4000" smtClean="0"/>
              <a:t> </a:t>
            </a:r>
            <a:r>
              <a:rPr lang="en-US" sz="4000"/>
              <a:t>5 </a:t>
            </a:r>
            <a:r>
              <a:rPr lang="pl-PL" sz="4000" smtClean="0"/>
              <a:t>oznacza, </a:t>
            </a:r>
            <a:r>
              <a:rPr lang="pl-PL" sz="4000"/>
              <a:t>że możliwe są burze magnetyczne i zorze polarne</a:t>
            </a:r>
            <a:r>
              <a:rPr lang="pl-PL" sz="4000" smtClean="0"/>
              <a:t>.</a:t>
            </a:r>
            <a:endParaRPr lang="en-US" sz="400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3943" y="3235537"/>
            <a:ext cx="10113038" cy="758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23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60386" y="633370"/>
            <a:ext cx="21861705" cy="1077218"/>
          </a:xfrm>
        </p:spPr>
        <p:txBody>
          <a:bodyPr/>
          <a:lstStyle/>
          <a:p>
            <a:r>
              <a:rPr lang="pl-PL"/>
              <a:t>W poszukiwaniu zorzy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910803" y="2290741"/>
            <a:ext cx="219491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/>
              <a:t>Spróbujmy na chwilę stać się poszukiwaczami zorzy. Wejdźcie na stronę </a:t>
            </a:r>
            <a:r>
              <a:rPr lang="pl-PL" sz="4000">
                <a:hlinkClick r:id="rId3"/>
              </a:rPr>
              <a:t>NOAA z </a:t>
            </a:r>
            <a:r>
              <a:rPr lang="pl-PL" sz="4000" smtClean="0">
                <a:hlinkClick r:id="rId3"/>
              </a:rPr>
              <a:t>prognozą pogody kosmicznej </a:t>
            </a:r>
            <a:r>
              <a:rPr lang="pl-PL" sz="4000"/>
              <a:t>i sprawdźcie, dokąd powinniście się udać, aby mieć szansę na oglądanie zorzy </a:t>
            </a:r>
            <a:r>
              <a:rPr lang="pl-PL" sz="4000" smtClean="0"/>
              <a:t>polarnej. </a:t>
            </a:r>
            <a:endParaRPr lang="en-US" sz="4000"/>
          </a:p>
        </p:txBody>
      </p:sp>
      <p:sp>
        <p:nvSpPr>
          <p:cNvPr id="7" name="pole tekstowe 6"/>
          <p:cNvSpPr txBox="1"/>
          <p:nvPr/>
        </p:nvSpPr>
        <p:spPr>
          <a:xfrm>
            <a:off x="910803" y="4194333"/>
            <a:ext cx="216879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/>
              <a:t>A teraz na </a:t>
            </a:r>
            <a:r>
              <a:rPr lang="pl-PL" sz="4000">
                <a:hlinkClick r:id="rId4"/>
              </a:rPr>
              <a:t>stronie NOAA </a:t>
            </a:r>
            <a:r>
              <a:rPr lang="pl-PL" sz="4000"/>
              <a:t>sprawdźcie, jaki był indeks Kp w ciągu ostatnich 3 dni. Czy ludzie mieszkający na północy mieli szansę zobaczyć zorzę?</a:t>
            </a:r>
            <a:endParaRPr lang="en-US" sz="4000"/>
          </a:p>
        </p:txBody>
      </p:sp>
      <p:sp>
        <p:nvSpPr>
          <p:cNvPr id="3" name="pole tekstowe 2"/>
          <p:cNvSpPr txBox="1"/>
          <p:nvPr/>
        </p:nvSpPr>
        <p:spPr>
          <a:xfrm>
            <a:off x="1008774" y="6097925"/>
            <a:ext cx="2149199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/>
              <a:t>Jeśli w ostatnich trzech dniach indeks Kp był niski, możesz sprawdzić 30-dniową historię na stronie: </a:t>
            </a:r>
            <a:r>
              <a:rPr lang="pl-PL" sz="4000" smtClean="0">
                <a:hlinkClick r:id="rId5"/>
              </a:rPr>
              <a:t>NOAA.</a:t>
            </a:r>
            <a:r>
              <a:rPr lang="pl-PL" sz="4000"/>
              <a:t> Jeśli znajdziesz właściwy indeks, zapisz ostatnią datę, gdy indeks był wysoki i jego wartość w tym dniu </a:t>
            </a:r>
            <a:r>
              <a:rPr lang="pl-PL" sz="4000" smtClean="0"/>
              <a:t>w karcie pracy</a:t>
            </a:r>
            <a:r>
              <a:rPr lang="en-US" sz="4000" smtClean="0"/>
              <a:t>.</a:t>
            </a:r>
            <a:endParaRPr lang="en-US" sz="4000"/>
          </a:p>
          <a:p>
            <a:r>
              <a:rPr lang="pl-PL" sz="4000"/>
              <a:t>Jeśli w ciągu ostatnich 30 dni aktywność Słońca była niska, możesz przyjrzeć się danym zbieranym przez NOAA od 1994 roku: </a:t>
            </a:r>
            <a:r>
              <a:rPr lang="pl-PL" sz="4000">
                <a:hlinkClick r:id="rId6"/>
              </a:rPr>
              <a:t>Baza danych NOAA</a:t>
            </a:r>
            <a:r>
              <a:rPr lang="pl-PL" sz="4000"/>
              <a:t> - sprawdź najnowszy plik dla dziennych danych geomagnetycznych (Daily Geomagnetic Data (DGD)) i znajdź ostatni dzień, kiedy indeks Kp był wysoki (co najmniej 5).</a:t>
            </a:r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214" y="10364678"/>
            <a:ext cx="2440299" cy="2629279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11321143" y="11017599"/>
            <a:ext cx="39120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Zadanie 4</a:t>
            </a:r>
          </a:p>
          <a:p>
            <a:r>
              <a:rPr lang="pl-PL" sz="4000" b="1" smtClean="0">
                <a:solidFill>
                  <a:srgbClr val="FF0016"/>
                </a:solidFill>
              </a:rPr>
              <a:t>W karcie pracy</a:t>
            </a:r>
            <a:endParaRPr lang="pl-PL" sz="4000" b="1">
              <a:solidFill>
                <a:srgbClr val="FF00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0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60386" y="633370"/>
            <a:ext cx="21861705" cy="1077218"/>
          </a:xfrm>
        </p:spPr>
        <p:txBody>
          <a:bodyPr/>
          <a:lstStyle/>
          <a:p>
            <a:r>
              <a:rPr lang="pl-PL"/>
              <a:t>W poszukiwaniu zorzy</a:t>
            </a:r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1064443" y="2002971"/>
            <a:ext cx="21861705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/>
              <a:t>Zapraszamy do Finlandii, na pierwszy w historii kanał YouTube z zorzą na żywo! </a:t>
            </a:r>
          </a:p>
        </p:txBody>
      </p:sp>
      <p:pic>
        <p:nvPicPr>
          <p:cNvPr id="6" name="fhGCYJuWv5I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840409" y="3203043"/>
            <a:ext cx="18701657" cy="1051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15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Zorze na innych planetach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00480" y="9314580"/>
            <a:ext cx="21861705" cy="91879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4000"/>
              <a:t>Każdy z gazowych olbrzymów (</a:t>
            </a:r>
            <a:r>
              <a:rPr lang="pl-PL" sz="4000" b="1"/>
              <a:t>Jowisz, Saturn, Uran i Neptun</a:t>
            </a:r>
            <a:r>
              <a:rPr lang="pl-PL" sz="4000"/>
              <a:t>) ma silne pole magnetyczne, gęstą atmosferę, a co za tym idzie, własną zorzę. Dokładna natura tych zórz jest nieco inna niż na Ziemi, ponieważ ich atmosfery i magnetosfery są różne. Na przykład kolory zależą od gazów w atmosferze planety. Ale podstawowa idea zórz jest taka sama.</a:t>
            </a:r>
            <a:endParaRPr lang="en-US" sz="3600"/>
          </a:p>
        </p:txBody>
      </p:sp>
      <p:sp>
        <p:nvSpPr>
          <p:cNvPr id="6" name="pole tekstowe 5"/>
          <p:cNvSpPr txBox="1"/>
          <p:nvPr/>
        </p:nvSpPr>
        <p:spPr>
          <a:xfrm>
            <a:off x="1260385" y="2432344"/>
            <a:ext cx="22595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/>
              <a:t>CZY ZIEMIA JEST WYJĄTKOWA, JEŚLI CHODZI O ZORZE? </a:t>
            </a:r>
            <a:br>
              <a:rPr lang="pl-PL" sz="4400" b="1"/>
            </a:br>
            <a:r>
              <a:rPr lang="pl-PL" sz="4400" b="1" smtClean="0"/>
              <a:t>CZY </a:t>
            </a:r>
            <a:r>
              <a:rPr lang="pl-PL" sz="4400" b="1"/>
              <a:t>WYSTĘPUJĄ NA INNYCH PLANETACH NASZEGO UKŁADU SŁONECZNEGO?</a:t>
            </a:r>
            <a:endParaRPr lang="pl-PL" sz="440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86" y="4136626"/>
            <a:ext cx="14760664" cy="492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53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Zorze na innych planetach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07985" y="3447180"/>
            <a:ext cx="10360115" cy="91879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4000" b="1"/>
              <a:t>Merkury</a:t>
            </a:r>
            <a:r>
              <a:rPr lang="pl-PL" sz="4000"/>
              <a:t> ma również magnetosferę, więc możemy się spodziewać występowania tam zorzy. Ale jednak jej nie posiada.</a:t>
            </a:r>
            <a:r>
              <a:rPr lang="en-US" sz="4000"/>
              <a:t/>
            </a:r>
            <a:br>
              <a:rPr lang="en-US" sz="4000"/>
            </a:br>
            <a:endParaRPr lang="pl-PL" sz="4000" smtClean="0"/>
          </a:p>
          <a:p>
            <a:pPr marL="0" indent="0">
              <a:buNone/>
            </a:pPr>
            <a:r>
              <a:rPr lang="pl-PL" sz="4000" smtClean="0"/>
              <a:t>Dlaczego?</a:t>
            </a:r>
            <a:endParaRPr lang="en-US" sz="360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7929" y="1097394"/>
            <a:ext cx="10777691" cy="10777691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56" y="8168348"/>
            <a:ext cx="2440299" cy="2629279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3853543" y="8334604"/>
            <a:ext cx="39120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Zadanie 5</a:t>
            </a:r>
          </a:p>
          <a:p>
            <a:r>
              <a:rPr lang="pl-PL" sz="4000" b="1" smtClean="0">
                <a:solidFill>
                  <a:srgbClr val="FF0016"/>
                </a:solidFill>
              </a:rPr>
              <a:t>W karcie pracy</a:t>
            </a:r>
            <a:endParaRPr lang="pl-PL" sz="4000" b="1">
              <a:solidFill>
                <a:srgbClr val="FF00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07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Zorze na innych planetach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07985" y="3447180"/>
            <a:ext cx="10360115" cy="91879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4000"/>
              <a:t>Z </a:t>
            </a:r>
            <a:r>
              <a:rPr lang="pl-PL" sz="4000" b="1"/>
              <a:t>Wenus</a:t>
            </a:r>
            <a:r>
              <a:rPr lang="pl-PL" sz="4000"/>
              <a:t> sprawa wygląda inaczej. Wenus ma atmosferę, ale nie ma dużego pola magnetycznego. Ponieważ wiatr słoneczny oddziałuje z jonosferą Wenus (warstwą atmosfery zawierającą najbardziej naładowane cząstki), w rzeczywistości tworzy lub indukuje pole magnetyczne. </a:t>
            </a:r>
            <a:endParaRPr lang="pl-PL" sz="4000" smtClean="0"/>
          </a:p>
          <a:p>
            <a:pPr marL="0" indent="0">
              <a:buNone/>
            </a:pPr>
            <a:r>
              <a:rPr lang="pl-PL" sz="4000" smtClean="0"/>
              <a:t>Naukowcy </a:t>
            </a:r>
            <a:r>
              <a:rPr lang="pl-PL" sz="4000"/>
              <a:t>odkryli, że to pole magnetyczne rozciąga się od Słońca, tworząc „ogon magnetyczny”, który kieruje przyspieszone cząstki do atmosfery i tworzy zorzę. </a:t>
            </a:r>
            <a:endParaRPr lang="pl-PL" sz="4000" smtClean="0"/>
          </a:p>
          <a:p>
            <a:pPr marL="0" indent="0">
              <a:buNone/>
            </a:pPr>
            <a:r>
              <a:rPr lang="pl-PL" sz="4000" smtClean="0"/>
              <a:t>Ale </a:t>
            </a:r>
            <a:r>
              <a:rPr lang="pl-PL" sz="4000"/>
              <a:t>pochodzenie tego zjawiska jest inne niż na Ziemi.</a:t>
            </a:r>
            <a:endParaRPr lang="en-US" sz="360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0136" y="1097394"/>
            <a:ext cx="10682441" cy="1068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53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Zorze na innych planetach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07985" y="3447180"/>
            <a:ext cx="10360115" cy="91879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4000"/>
              <a:t>Naukowcy przez długi czas myśleli, że na </a:t>
            </a:r>
            <a:r>
              <a:rPr lang="pl-PL" sz="4000" b="1"/>
              <a:t>Marsie</a:t>
            </a:r>
            <a:r>
              <a:rPr lang="pl-PL" sz="4000"/>
              <a:t> nie ma zorzy. W 2016 roku odkryto na Marsie zorze widoczne na półkuli północnej, a prawdopodobnie występujące także na całej planecie.</a:t>
            </a:r>
            <a:endParaRPr lang="pl-PL" sz="4000" smtClean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2596" y="723900"/>
            <a:ext cx="10901616" cy="10901616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53" y="9627033"/>
            <a:ext cx="2440299" cy="2629279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3918540" y="9793289"/>
            <a:ext cx="3722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Zadanie 6</a:t>
            </a:r>
          </a:p>
          <a:p>
            <a:r>
              <a:rPr lang="pl-PL" sz="4000" b="1" smtClean="0">
                <a:solidFill>
                  <a:srgbClr val="FF0016"/>
                </a:solidFill>
              </a:rPr>
              <a:t>w karcie pracy</a:t>
            </a:r>
            <a:endParaRPr lang="pl-PL" sz="4000" b="1">
              <a:solidFill>
                <a:srgbClr val="FF0016"/>
              </a:solidFill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1107985" y="7566965"/>
            <a:ext cx="103601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Czym </a:t>
            </a:r>
            <a:r>
              <a:rPr lang="pl-PL" sz="4000" b="1">
                <a:solidFill>
                  <a:srgbClr val="FF0016"/>
                </a:solidFill>
              </a:rPr>
              <a:t>różnią się marsjańskie zorze od naszych?</a:t>
            </a:r>
          </a:p>
        </p:txBody>
      </p:sp>
    </p:spTree>
    <p:extLst>
      <p:ext uri="{BB962C8B-B14F-4D97-AF65-F5344CB8AC3E}">
        <p14:creationId xmlns:p14="http://schemas.microsoft.com/office/powerpoint/2010/main" val="315470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60386" y="633370"/>
            <a:ext cx="21861705" cy="1077218"/>
          </a:xfrm>
        </p:spPr>
        <p:txBody>
          <a:bodyPr/>
          <a:lstStyle/>
          <a:p>
            <a:r>
              <a:rPr lang="pl-PL" smtClean="0"/>
              <a:t>Podsumowanie</a:t>
            </a:r>
            <a:endParaRPr lang="pl-PL" dirty="0"/>
          </a:p>
        </p:txBody>
      </p:sp>
      <p:pic>
        <p:nvPicPr>
          <p:cNvPr id="3" name="Erbw6G2aCxQ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71700" y="1866900"/>
            <a:ext cx="19629791" cy="1104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21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Sprawdź się!</a:t>
            </a:r>
            <a:endParaRPr lang="en-GB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60386" y="2760423"/>
            <a:ext cx="10103792" cy="4277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pl-PL" sz="36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Zorze mogą występować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latin typeface="Calibri" panose="020F0502020204030204" pitchFamily="34" charset="0"/>
                <a:cs typeface="Calibri" panose="020F0502020204030204" pitchFamily="34" charset="0"/>
              </a:rPr>
              <a:t>w pobliżu północnego bieguna magnetycznego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latin typeface="Calibri" panose="020F0502020204030204" pitchFamily="34" charset="0"/>
                <a:cs typeface="Calibri" panose="020F0502020204030204" pitchFamily="34" charset="0"/>
              </a:rPr>
              <a:t>w pobliżu południowego bieguna magnetycznego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latin typeface="Calibri" panose="020F0502020204030204" pitchFamily="34" charset="0"/>
                <a:cs typeface="Calibri" panose="020F0502020204030204" pitchFamily="34" charset="0"/>
              </a:rPr>
              <a:t>na Merkurym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latin typeface="Calibri" panose="020F0502020204030204" pitchFamily="34" charset="0"/>
                <a:cs typeface="Calibri" panose="020F0502020204030204" pitchFamily="34" charset="0"/>
              </a:rPr>
              <a:t>na Jowiszu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3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6" name="Obraz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799" y="395948"/>
            <a:ext cx="2440299" cy="2629279"/>
          </a:xfrm>
          <a:prstGeom prst="rect">
            <a:avLst/>
          </a:prstGeom>
        </p:spPr>
      </p:pic>
      <p:sp>
        <p:nvSpPr>
          <p:cNvPr id="17" name="pole tekstowe 16"/>
          <p:cNvSpPr txBox="1"/>
          <p:nvPr/>
        </p:nvSpPr>
        <p:spPr>
          <a:xfrm>
            <a:off x="16295914" y="974283"/>
            <a:ext cx="3722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Zadanie 7 </a:t>
            </a:r>
          </a:p>
          <a:p>
            <a:r>
              <a:rPr lang="pl-PL" sz="4000" b="1" smtClean="0">
                <a:solidFill>
                  <a:srgbClr val="FF0016"/>
                </a:solidFill>
              </a:rPr>
              <a:t>w karcie pracy</a:t>
            </a:r>
            <a:endParaRPr lang="pl-PL" sz="4000" b="1">
              <a:solidFill>
                <a:srgbClr val="FF00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81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242584" y="802190"/>
            <a:ext cx="21861705" cy="1077218"/>
          </a:xfrm>
        </p:spPr>
        <p:txBody>
          <a:bodyPr/>
          <a:lstStyle/>
          <a:p>
            <a:r>
              <a:rPr lang="pl-PL"/>
              <a:t>Sprawdź się!</a:t>
            </a:r>
            <a:endParaRPr lang="en-GB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77506" y="2285650"/>
            <a:ext cx="22026783" cy="649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pl-PL" sz="36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Zorze mogą występować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pobliżu północnego bieguna magnetycznego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pobliżu południowego bieguna magnetycznego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latin typeface="Calibri" panose="020F0502020204030204" pitchFamily="34" charset="0"/>
                <a:cs typeface="Calibri" panose="020F0502020204030204" pitchFamily="34" charset="0"/>
              </a:rPr>
              <a:t>na Merkurym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Jowiszu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3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defTabSz="914400"/>
            <a:r>
              <a:rPr lang="pl-PL" sz="36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Zorza polarna pojawia się, gdy silnie naładowane </a:t>
            </a:r>
            <a:r>
              <a:rPr lang="pl-PL" sz="3600" b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cząstki </a:t>
            </a:r>
            <a:r>
              <a:rPr lang="pl-PL" sz="36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wiatru słonecznego wchodzą w interakcję z cząsteczkami </a:t>
            </a:r>
            <a:r>
              <a:rPr lang="pl-PL" sz="3600" b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</a:t>
            </a:r>
            <a:r>
              <a:rPr lang="pl-PL" sz="36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ziemskiej atmosferze.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altLang="pl-PL" sz="360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Prawda czy fałsz?</a:t>
            </a:r>
            <a:endParaRPr kumimoji="0" lang="pl-PL" altLang="pl-PL" sz="36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3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799" y="395948"/>
            <a:ext cx="2440299" cy="2629279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16295914" y="974283"/>
            <a:ext cx="3722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Zadanie 7 </a:t>
            </a:r>
          </a:p>
          <a:p>
            <a:r>
              <a:rPr lang="pl-PL" sz="4000" b="1" smtClean="0">
                <a:solidFill>
                  <a:srgbClr val="FF0016"/>
                </a:solidFill>
              </a:rPr>
              <a:t>w karcie pracy</a:t>
            </a:r>
            <a:endParaRPr lang="pl-PL" sz="4000" b="1">
              <a:solidFill>
                <a:srgbClr val="FF00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99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Introduction to Northern lights</a:t>
            </a:r>
            <a:endParaRPr lang="pl-PL" dirty="0"/>
          </a:p>
        </p:txBody>
      </p:sp>
      <p:pic>
        <p:nvPicPr>
          <p:cNvPr id="5" name="9BDbEZdB7PU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31787"/>
            <a:ext cx="24437691" cy="137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34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Sprawdź się!</a:t>
            </a:r>
            <a:endParaRPr lang="en-GB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75487" y="2420833"/>
            <a:ext cx="21958383" cy="926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pl-PL" sz="36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Zorze mogą występować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pobliżu północnego bieguna magnetycznego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pobliżu południowego bieguna magnetycznego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latin typeface="Calibri" panose="020F0502020204030204" pitchFamily="34" charset="0"/>
                <a:cs typeface="Calibri" panose="020F0502020204030204" pitchFamily="34" charset="0"/>
              </a:rPr>
              <a:t>na Merkurym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Jowiszu </a:t>
            </a:r>
          </a:p>
          <a:p>
            <a:pPr lvl="0" defTabSz="914400"/>
            <a:endParaRPr lang="pl-PL" altLang="pl-PL" sz="3600" b="1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defTabSz="914400"/>
            <a:r>
              <a:rPr lang="pl-PL" sz="36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Zorza polarna pojawia się, gdy silnie naładowane cząstki wiatru słonecznego wchodzą w interakcję z cząsteczkami </a:t>
            </a:r>
          </a:p>
          <a:p>
            <a:pPr defTabSz="914400"/>
            <a:r>
              <a:rPr lang="pl-PL" sz="36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ziemskiej atmosferze.</a:t>
            </a:r>
          </a:p>
          <a:p>
            <a:pPr lvl="0" defTabSz="914400"/>
            <a:r>
              <a:rPr lang="pl-PL" altLang="pl-PL" sz="360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Prawda</a:t>
            </a:r>
            <a:r>
              <a:rPr lang="pl-PL" altLang="pl-PL" sz="360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czy fałsz?</a:t>
            </a:r>
            <a:endParaRPr lang="pl-PL" altLang="pl-PL" sz="360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3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 defTabSz="914400"/>
            <a:r>
              <a:rPr lang="pl-PL" b="1">
                <a:latin typeface="Calibri" panose="020F0502020204030204" pitchFamily="34" charset="0"/>
                <a:cs typeface="Calibri" panose="020F0502020204030204" pitchFamily="34" charset="0"/>
              </a:rPr>
              <a:t>Najpopularniejszym kolorem zorzy polarnej jest zieleń. Jest to związane z wzbudzonymi </a:t>
            </a:r>
            <a:r>
              <a:rPr lang="pl-PL" b="1" smtClean="0">
                <a:latin typeface="Calibri" panose="020F0502020204030204" pitchFamily="34" charset="0"/>
                <a:cs typeface="Calibri" panose="020F0502020204030204" pitchFamily="34" charset="0"/>
              </a:rPr>
              <a:t>atomami</a:t>
            </a:r>
          </a:p>
          <a:p>
            <a:pPr marL="571500" lvl="0" indent="-571500" defTabSz="914400">
              <a:buFont typeface="Arial" panose="020B0604020202020204" pitchFamily="34" charset="0"/>
              <a:buChar char="•"/>
            </a:pPr>
            <a:r>
              <a:rPr kumimoji="0" lang="pl-PL" altLang="pl-PL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Azotu</a:t>
            </a:r>
          </a:p>
          <a:p>
            <a:pPr marL="571500" lvl="0" indent="-571500" defTabSz="914400">
              <a:buFont typeface="Arial" panose="020B0604020202020204" pitchFamily="34" charset="0"/>
              <a:buChar char="•"/>
            </a:pPr>
            <a:r>
              <a:rPr lang="pl-PL" altLang="pl-PL" sz="360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Tlenu</a:t>
            </a:r>
          </a:p>
          <a:p>
            <a:pPr marL="571500" lvl="0" indent="-571500" defTabSz="914400">
              <a:buFont typeface="Arial" panose="020B0604020202020204" pitchFamily="34" charset="0"/>
              <a:buChar char="•"/>
            </a:pPr>
            <a:r>
              <a:rPr kumimoji="0" lang="pl-PL" altLang="pl-PL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Argonu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pl-PL" altLang="pl-PL" sz="36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799" y="395948"/>
            <a:ext cx="2440299" cy="2629279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16295914" y="974283"/>
            <a:ext cx="3722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Zadanie 7 </a:t>
            </a:r>
          </a:p>
          <a:p>
            <a:r>
              <a:rPr lang="pl-PL" sz="4000" b="1" smtClean="0">
                <a:solidFill>
                  <a:srgbClr val="FF0016"/>
                </a:solidFill>
              </a:rPr>
              <a:t>w karcie pracy</a:t>
            </a:r>
            <a:endParaRPr lang="pl-PL" sz="4000" b="1">
              <a:solidFill>
                <a:srgbClr val="FF00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29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Sprawdź się!</a:t>
            </a:r>
            <a:endParaRPr lang="en-GB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44789" y="2876058"/>
            <a:ext cx="18299497" cy="10187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pl-PL" sz="30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Zorze mogą występować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300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pobliżu północnego bieguna magnetycznego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300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pobliżu południowego bieguna magnetycznego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3000">
                <a:latin typeface="Calibri" panose="020F0502020204030204" pitchFamily="34" charset="0"/>
                <a:cs typeface="Calibri" panose="020F0502020204030204" pitchFamily="34" charset="0"/>
              </a:rPr>
              <a:t>na Merkurym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300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Jowiszu </a:t>
            </a:r>
          </a:p>
          <a:p>
            <a:pPr lvl="0" defTabSz="914400"/>
            <a:endParaRPr lang="pl-PL" altLang="pl-PL" sz="3000" b="1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defTabSz="914400"/>
            <a:r>
              <a:rPr lang="pl-PL" sz="30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Zorza polarna pojawia się, gdy silnie naładowane cząstki wiatru słonecznego wchodzą w interakcję z cząsteczkami </a:t>
            </a:r>
          </a:p>
          <a:p>
            <a:pPr defTabSz="914400"/>
            <a:r>
              <a:rPr lang="pl-PL" sz="30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ziemskiej atmosferze.</a:t>
            </a:r>
          </a:p>
          <a:p>
            <a:pPr lvl="0" defTabSz="914400"/>
            <a:r>
              <a:rPr lang="pl-PL" altLang="pl-PL" sz="300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Prawda</a:t>
            </a:r>
            <a:r>
              <a:rPr lang="pl-PL" altLang="pl-PL" sz="300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czy fałsz?</a:t>
            </a:r>
            <a:endParaRPr lang="pl-PL" altLang="pl-PL" sz="3000"/>
          </a:p>
          <a:p>
            <a:pPr lvl="0" defTabSz="914400"/>
            <a:endParaRPr lang="pl-PL" altLang="pl-PL" sz="3000" b="1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 defTabSz="914400"/>
            <a:r>
              <a:rPr lang="pl-PL" sz="3000" b="1">
                <a:latin typeface="Calibri" panose="020F0502020204030204" pitchFamily="34" charset="0"/>
                <a:cs typeface="Calibri" panose="020F0502020204030204" pitchFamily="34" charset="0"/>
              </a:rPr>
              <a:t>Najpopularniejszym kolorem zorzy polarnej jest zieleń. Jest to związane z wzbudzonymi atomami</a:t>
            </a:r>
          </a:p>
          <a:p>
            <a:pPr marL="571500" lvl="0" indent="-571500" defTabSz="914400">
              <a:buFont typeface="Arial" panose="020B0604020202020204" pitchFamily="34" charset="0"/>
              <a:buChar char="•"/>
            </a:pPr>
            <a:r>
              <a:rPr lang="pl-PL" altLang="pl-PL" sz="300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Azotu</a:t>
            </a:r>
          </a:p>
          <a:p>
            <a:pPr marL="571500" lvl="0" indent="-571500" defTabSz="914400">
              <a:buFont typeface="Arial" panose="020B0604020202020204" pitchFamily="34" charset="0"/>
              <a:buChar char="•"/>
            </a:pPr>
            <a:r>
              <a:rPr lang="pl-PL" altLang="pl-PL" sz="300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Tlenu</a:t>
            </a:r>
          </a:p>
          <a:p>
            <a:pPr marL="571500" lvl="0" indent="-571500" defTabSz="914400">
              <a:buFont typeface="Arial" panose="020B0604020202020204" pitchFamily="34" charset="0"/>
              <a:buChar char="•"/>
            </a:pPr>
            <a:r>
              <a:rPr lang="pl-PL" altLang="pl-PL" sz="300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Argonu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l-PL" altLang="pl-PL" sz="3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3000" b="1">
                <a:latin typeface="Calibri" panose="020F0502020204030204" pitchFamily="34" charset="0"/>
                <a:cs typeface="Calibri" panose="020F0502020204030204" pitchFamily="34" charset="0"/>
              </a:rPr>
              <a:t>Zorze głównie występują na wysokości: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pl-PL" altLang="pl-PL" sz="3000" smtClean="0">
                <a:latin typeface="Calibri" panose="020F0502020204030204" pitchFamily="34" charset="0"/>
                <a:cs typeface="Calibri" panose="020F0502020204030204" pitchFamily="34" charset="0"/>
              </a:rPr>
              <a:t>1-2 km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pl-PL" altLang="pl-PL" sz="30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20-40</a:t>
            </a:r>
            <a:r>
              <a:rPr kumimoji="0" lang="pl-PL" altLang="pl-PL" sz="300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km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pl-PL" altLang="pl-PL" sz="3000" baseline="0" smtClean="0">
                <a:latin typeface="Calibri" panose="020F0502020204030204" pitchFamily="34" charset="0"/>
                <a:cs typeface="Calibri" panose="020F0502020204030204" pitchFamily="34" charset="0"/>
              </a:rPr>
              <a:t>100-200</a:t>
            </a:r>
            <a:r>
              <a:rPr lang="pl-PL" altLang="pl-PL" sz="3000" smtClean="0">
                <a:latin typeface="Calibri" panose="020F0502020204030204" pitchFamily="34" charset="0"/>
                <a:cs typeface="Calibri" panose="020F0502020204030204" pitchFamily="34" charset="0"/>
              </a:rPr>
              <a:t> km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pl-PL" altLang="pl-PL" sz="30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500-1000</a:t>
            </a:r>
            <a:r>
              <a:rPr kumimoji="0" lang="pl-PL" altLang="pl-PL" sz="300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km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799" y="395948"/>
            <a:ext cx="2440299" cy="2629279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16295914" y="974283"/>
            <a:ext cx="3722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Zadanie 7 </a:t>
            </a:r>
          </a:p>
          <a:p>
            <a:r>
              <a:rPr lang="pl-PL" sz="4000" b="1" smtClean="0">
                <a:solidFill>
                  <a:srgbClr val="FF0016"/>
                </a:solidFill>
              </a:rPr>
              <a:t>w karcie pracy</a:t>
            </a:r>
            <a:endParaRPr lang="pl-PL" sz="4000" b="1">
              <a:solidFill>
                <a:srgbClr val="FF00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50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Sprawdź się</a:t>
            </a:r>
            <a:r>
              <a:rPr lang="pl-PL" smtClean="0"/>
              <a:t>!</a:t>
            </a:r>
            <a:endParaRPr lang="en-GB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30489" y="2876058"/>
            <a:ext cx="18299497" cy="10187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pl-PL" sz="30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Zorze mogą występować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300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pobliżu północnego bieguna magnetycznego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300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 pobliżu południowego bieguna magnetycznego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3000">
                <a:latin typeface="Calibri" panose="020F0502020204030204" pitchFamily="34" charset="0"/>
                <a:cs typeface="Calibri" panose="020F0502020204030204" pitchFamily="34" charset="0"/>
              </a:rPr>
              <a:t>na Merkurym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l-PL" sz="300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Jowiszu </a:t>
            </a:r>
          </a:p>
          <a:p>
            <a:pPr lvl="0" defTabSz="914400"/>
            <a:endParaRPr lang="pl-PL" altLang="pl-PL" sz="3000" b="1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defTabSz="914400"/>
            <a:r>
              <a:rPr lang="pl-PL" sz="30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Zorza polarna pojawia się, gdy silnie naładowane cząstki wiatru słonecznego wchodzą w interakcję z cząsteczkami </a:t>
            </a:r>
          </a:p>
          <a:p>
            <a:pPr defTabSz="914400"/>
            <a:r>
              <a:rPr lang="pl-PL" sz="3000" b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ziemskiej atmosferze.</a:t>
            </a:r>
          </a:p>
          <a:p>
            <a:pPr lvl="0" defTabSz="914400"/>
            <a:r>
              <a:rPr lang="pl-PL" altLang="pl-PL" sz="300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Prawda</a:t>
            </a:r>
            <a:r>
              <a:rPr lang="pl-PL" altLang="pl-PL" sz="300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czy fałsz?</a:t>
            </a:r>
            <a:endParaRPr lang="pl-PL" altLang="pl-PL" sz="3000"/>
          </a:p>
          <a:p>
            <a:pPr lvl="0" defTabSz="914400"/>
            <a:endParaRPr lang="pl-PL" altLang="pl-PL" sz="3000" b="1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 defTabSz="914400"/>
            <a:r>
              <a:rPr lang="pl-PL" sz="3000" b="1">
                <a:latin typeface="Calibri" panose="020F0502020204030204" pitchFamily="34" charset="0"/>
                <a:cs typeface="Calibri" panose="020F0502020204030204" pitchFamily="34" charset="0"/>
              </a:rPr>
              <a:t>Najpopularniejszym kolorem zorzy polarnej jest zieleń. Jest to związane z wzbudzonymi atomami</a:t>
            </a:r>
          </a:p>
          <a:p>
            <a:pPr marL="571500" lvl="0" indent="-571500" defTabSz="914400">
              <a:buFont typeface="Arial" panose="020B0604020202020204" pitchFamily="34" charset="0"/>
              <a:buChar char="•"/>
            </a:pPr>
            <a:r>
              <a:rPr lang="pl-PL" altLang="pl-PL" sz="300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Azotu</a:t>
            </a:r>
          </a:p>
          <a:p>
            <a:pPr marL="571500" lvl="0" indent="-571500" defTabSz="914400">
              <a:buFont typeface="Arial" panose="020B0604020202020204" pitchFamily="34" charset="0"/>
              <a:buChar char="•"/>
            </a:pPr>
            <a:r>
              <a:rPr lang="pl-PL" altLang="pl-PL" sz="300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Tlenu</a:t>
            </a:r>
          </a:p>
          <a:p>
            <a:pPr marL="571500" lvl="0" indent="-571500" defTabSz="914400">
              <a:buFont typeface="Arial" panose="020B0604020202020204" pitchFamily="34" charset="0"/>
              <a:buChar char="•"/>
            </a:pPr>
            <a:r>
              <a:rPr lang="pl-PL" altLang="pl-PL" sz="300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Argonu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l-PL" altLang="pl-PL" sz="3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3000" b="1">
                <a:latin typeface="Calibri" panose="020F0502020204030204" pitchFamily="34" charset="0"/>
                <a:cs typeface="Calibri" panose="020F0502020204030204" pitchFamily="34" charset="0"/>
              </a:rPr>
              <a:t>Zorze głównie występują na wysokości: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pl-PL" altLang="pl-PL" sz="3000" smtClean="0">
                <a:latin typeface="Calibri" panose="020F0502020204030204" pitchFamily="34" charset="0"/>
                <a:cs typeface="Calibri" panose="020F0502020204030204" pitchFamily="34" charset="0"/>
              </a:rPr>
              <a:t>1-2 km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pl-PL" altLang="pl-PL" sz="30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20-40</a:t>
            </a:r>
            <a:r>
              <a:rPr kumimoji="0" lang="pl-PL" altLang="pl-PL" sz="300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km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pl-PL" altLang="pl-PL" sz="3000" baseline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100-200</a:t>
            </a:r>
            <a:r>
              <a:rPr lang="pl-PL" altLang="pl-PL" sz="300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km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pl-PL" altLang="pl-PL" sz="300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500-1000</a:t>
            </a:r>
            <a:r>
              <a:rPr kumimoji="0" lang="pl-PL" altLang="pl-PL" sz="300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km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799" y="395948"/>
            <a:ext cx="2440299" cy="2629279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16295914" y="974283"/>
            <a:ext cx="3722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Zadanie 7 </a:t>
            </a:r>
          </a:p>
          <a:p>
            <a:r>
              <a:rPr lang="pl-PL" sz="4000" b="1" smtClean="0">
                <a:solidFill>
                  <a:srgbClr val="FF0016"/>
                </a:solidFill>
              </a:rPr>
              <a:t>w karcie pracy</a:t>
            </a:r>
            <a:endParaRPr lang="pl-PL" sz="4000" b="1">
              <a:solidFill>
                <a:srgbClr val="FF00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06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60386" y="633370"/>
            <a:ext cx="21861705" cy="1077218"/>
          </a:xfrm>
        </p:spPr>
        <p:txBody>
          <a:bodyPr/>
          <a:lstStyle/>
          <a:p>
            <a:r>
              <a:rPr lang="pl-PL" smtClean="0"/>
              <a:t>Jak zrobić zorzę w świetlówce?</a:t>
            </a:r>
            <a:endParaRPr lang="pl-PL" dirty="0"/>
          </a:p>
        </p:txBody>
      </p:sp>
      <p:pic>
        <p:nvPicPr>
          <p:cNvPr id="3" name="vnu2ibdyt78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95312" y="1943100"/>
            <a:ext cx="20926779" cy="1177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3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260157" y="2927708"/>
            <a:ext cx="18332511" cy="2462213"/>
          </a:xfrm>
        </p:spPr>
        <p:txBody>
          <a:bodyPr/>
          <a:lstStyle/>
          <a:p>
            <a:r>
              <a:rPr lang="pl-PL" smtClean="0"/>
              <a:t>Zapraszam do korzystania z pakietu. Dziękuję za uwagę!</a:t>
            </a:r>
            <a:endParaRPr lang="en-GB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sz="quarter" idx="10"/>
          </p:nvPr>
        </p:nvSpPr>
        <p:spPr>
          <a:xfrm>
            <a:off x="1260475" y="6075924"/>
            <a:ext cx="18332193" cy="2154238"/>
          </a:xfrm>
        </p:spPr>
        <p:txBody>
          <a:bodyPr/>
          <a:lstStyle/>
          <a:p>
            <a:r>
              <a:rPr lang="en-GB" dirty="0"/>
              <a:t>www.eeagrants.org</a:t>
            </a:r>
            <a:br>
              <a:rPr lang="en-GB" dirty="0"/>
            </a:br>
            <a:r>
              <a:rPr lang="en-GB" dirty="0"/>
              <a:t>Facebook, Twitter, LinkedIn, Instagram</a:t>
            </a:r>
            <a:br>
              <a:rPr lang="en-GB" dirty="0"/>
            </a:br>
            <a:r>
              <a:rPr lang="en-GB" dirty="0"/>
              <a:t>YouTube: </a:t>
            </a:r>
            <a:r>
              <a:rPr lang="en-GB" dirty="0" err="1"/>
              <a:t>EEANorwayGrants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Mail: info-fmo@efta.int</a:t>
            </a:r>
          </a:p>
        </p:txBody>
      </p:sp>
    </p:spTree>
    <p:extLst>
      <p:ext uri="{BB962C8B-B14F-4D97-AF65-F5344CB8AC3E}">
        <p14:creationId xmlns:p14="http://schemas.microsoft.com/office/powerpoint/2010/main" val="17933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zawartości 7"/>
          <p:cNvSpPr>
            <a:spLocks noGrp="1"/>
          </p:cNvSpPr>
          <p:nvPr>
            <p:ph idx="1"/>
          </p:nvPr>
        </p:nvSpPr>
        <p:spPr>
          <a:xfrm>
            <a:off x="309410" y="183751"/>
            <a:ext cx="23794173" cy="918798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4000"/>
              <a:t>A teraz zmienimy perspektywę i spojrzymy na zorzę z kosmosu. Obejrzyj poklatkowy film NASA.</a:t>
            </a:r>
          </a:p>
        </p:txBody>
      </p:sp>
      <p:pic>
        <p:nvPicPr>
          <p:cNvPr id="4" name="YlFvpdewY10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73850" y="1077686"/>
            <a:ext cx="22465292" cy="12636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8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87610" y="696828"/>
            <a:ext cx="21861705" cy="1077218"/>
          </a:xfrm>
        </p:spPr>
        <p:txBody>
          <a:bodyPr/>
          <a:lstStyle/>
          <a:p>
            <a:r>
              <a:rPr lang="pl-PL" smtClean="0"/>
              <a:t>Czy wiesz, że…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87610" y="2830792"/>
            <a:ext cx="23016287" cy="9187986"/>
          </a:xfrm>
        </p:spPr>
        <p:txBody>
          <a:bodyPr>
            <a:normAutofit/>
          </a:bodyPr>
          <a:lstStyle/>
          <a:p>
            <a:pPr marL="571500" indent="-457200">
              <a:lnSpc>
                <a:spcPct val="150000"/>
              </a:lnSpc>
              <a:buAutoNum type="arabicPeriod"/>
            </a:pPr>
            <a:r>
              <a:rPr lang="pl-PL" sz="4000" smtClean="0"/>
              <a:t>Zorza </a:t>
            </a:r>
            <a:r>
              <a:rPr lang="pl-PL" sz="4000"/>
              <a:t>polarna występuje na północy, blisko północnego bieguna magnetycznego i jest znana również jako</a:t>
            </a:r>
            <a:r>
              <a:rPr lang="pl-PL" sz="4000" i="1"/>
              <a:t> </a:t>
            </a:r>
            <a:r>
              <a:rPr lang="pl-PL" sz="4000" b="1" i="1"/>
              <a:t>aurora borealis</a:t>
            </a:r>
            <a:r>
              <a:rPr lang="pl-PL" sz="4000"/>
              <a:t>. Zorza występuje również na półkuli południowej, gdzie nazywana jest </a:t>
            </a:r>
            <a:r>
              <a:rPr lang="pl-PL" sz="4000" b="1" i="1"/>
              <a:t>aurora australis</a:t>
            </a:r>
            <a:r>
              <a:rPr lang="pl-PL" sz="4000" smtClean="0"/>
              <a:t>.</a:t>
            </a:r>
          </a:p>
          <a:p>
            <a:pPr marL="571500" indent="-457200">
              <a:lnSpc>
                <a:spcPct val="150000"/>
              </a:lnSpc>
              <a:buAutoNum type="arabicPeriod"/>
            </a:pPr>
            <a:r>
              <a:rPr lang="pl-PL" sz="4000"/>
              <a:t> Zorze występują najczęściej w </a:t>
            </a:r>
            <a:r>
              <a:rPr lang="pl-PL" sz="4000" b="1"/>
              <a:t>„Owalu zorzowym”</a:t>
            </a:r>
            <a:r>
              <a:rPr lang="pl-PL" sz="4000"/>
              <a:t> – na szerokościach 60-70° i mogą tam być widoczne nawet przez 240 nocy w roku</a:t>
            </a:r>
            <a:r>
              <a:rPr lang="pl-PL" sz="4000" smtClean="0"/>
              <a:t>.</a:t>
            </a:r>
            <a:endParaRPr lang="pl-PL" sz="4000"/>
          </a:p>
          <a:p>
            <a:pPr marL="571500" indent="-457200">
              <a:lnSpc>
                <a:spcPct val="150000"/>
              </a:lnSpc>
              <a:buFont typeface="Arial"/>
              <a:buAutoNum type="arabicPeriod"/>
            </a:pPr>
            <a:r>
              <a:rPr lang="pl-PL" sz="4000" smtClean="0"/>
              <a:t> </a:t>
            </a:r>
            <a:r>
              <a:rPr lang="pl-PL" sz="4000"/>
              <a:t>Zorze występują też na </a:t>
            </a:r>
            <a:r>
              <a:rPr lang="pl-PL" sz="4000" b="1"/>
              <a:t>innych planetach Układu Słonecznego</a:t>
            </a:r>
            <a:r>
              <a:rPr lang="pl-PL" sz="4000"/>
              <a:t>. Zostały zaobserwowane wokół biegunów magnetycznych gazowych olbrzymów: Jowisza, Saturna, Urana i Neptuna. Mars i Wenus mają podobne spektakle świetlne, ale zasada ich powstawania jest inna niż w przypadku </a:t>
            </a:r>
            <a:r>
              <a:rPr lang="pl-PL" sz="4000" smtClean="0"/>
              <a:t>zórz ziemskich.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23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czMh3BnHFHQ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7649" y="15752"/>
            <a:ext cx="24353176" cy="1369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50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3 pytania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259559" y="3573459"/>
            <a:ext cx="21861705" cy="9187986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pl-PL" sz="4400" smtClean="0"/>
              <a:t>Jakie są kolory zorzy?</a:t>
            </a:r>
          </a:p>
          <a:p>
            <a:pPr marL="742950" indent="-742950">
              <a:buFont typeface="+mj-lt"/>
              <a:buAutoNum type="arabicPeriod"/>
            </a:pPr>
            <a:endParaRPr lang="pl-PL" sz="4400"/>
          </a:p>
          <a:p>
            <a:pPr marL="742950" indent="-742950">
              <a:buFont typeface="+mj-lt"/>
              <a:buAutoNum type="arabicPeriod"/>
            </a:pPr>
            <a:r>
              <a:rPr lang="pl-PL" sz="4400"/>
              <a:t>Jakich słów można użyć, aby opisać ruch świateł zorzy po niebie? </a:t>
            </a:r>
            <a:endParaRPr lang="pl-PL" sz="4400" smtClean="0"/>
          </a:p>
          <a:p>
            <a:pPr marL="742950" indent="-742950">
              <a:buFont typeface="+mj-lt"/>
              <a:buAutoNum type="arabicPeriod"/>
            </a:pPr>
            <a:endParaRPr lang="pl-PL" sz="4400"/>
          </a:p>
          <a:p>
            <a:pPr marL="742950" indent="-742950">
              <a:buFont typeface="+mj-lt"/>
              <a:buAutoNum type="arabicPeriod"/>
            </a:pPr>
            <a:r>
              <a:rPr lang="pl-PL" sz="4400"/>
              <a:t>Wymień nazwy </a:t>
            </a:r>
            <a:r>
              <a:rPr lang="pl-PL" sz="4400" smtClean="0"/>
              <a:t>pierwiastków </a:t>
            </a:r>
            <a:r>
              <a:rPr lang="pl-PL" sz="4400"/>
              <a:t>w ziemskiej atmosferze, które ulegają wzbudzeniu i mogą </a:t>
            </a:r>
            <a:r>
              <a:rPr lang="pl-PL" sz="4400" smtClean="0"/>
              <a:t>świecić.</a:t>
            </a:r>
            <a:endParaRPr lang="pl-PL" sz="4400" dirty="0" smtClean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599" y="670478"/>
            <a:ext cx="2440299" cy="2629279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7337478" y="1277231"/>
            <a:ext cx="4346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smtClean="0">
                <a:solidFill>
                  <a:srgbClr val="FF0016"/>
                </a:solidFill>
              </a:rPr>
              <a:t>Zadanie 1 </a:t>
            </a:r>
          </a:p>
          <a:p>
            <a:r>
              <a:rPr lang="pl-PL" sz="4000" b="1" smtClean="0">
                <a:solidFill>
                  <a:srgbClr val="FF0016"/>
                </a:solidFill>
              </a:rPr>
              <a:t>w karcie pracy</a:t>
            </a:r>
            <a:endParaRPr lang="pl-PL" sz="4000" b="1">
              <a:solidFill>
                <a:srgbClr val="FF00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41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60386" y="1097394"/>
            <a:ext cx="9059271" cy="1077218"/>
          </a:xfrm>
        </p:spPr>
        <p:txBody>
          <a:bodyPr/>
          <a:lstStyle/>
          <a:p>
            <a:r>
              <a:rPr lang="pl-PL" smtClean="0"/>
              <a:t>W górę, w górę, do Słońca!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44744" y="3069232"/>
            <a:ext cx="9256041" cy="91879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4400" b="1" smtClean="0"/>
              <a:t>Jak to się zaczyna</a:t>
            </a:r>
            <a:r>
              <a:rPr lang="en-US" sz="4400" b="1" smtClean="0"/>
              <a:t>?</a:t>
            </a:r>
            <a:r>
              <a:rPr lang="en-US" sz="4400"/>
              <a:t/>
            </a:r>
            <a:br>
              <a:rPr lang="en-US" sz="4400"/>
            </a:br>
            <a:endParaRPr lang="pl-PL" sz="4400" smtClean="0"/>
          </a:p>
          <a:p>
            <a:pPr marL="0" indent="0">
              <a:buNone/>
            </a:pPr>
            <a:r>
              <a:rPr lang="pl-PL" sz="4400"/>
              <a:t>Co sekundę Słońce wyrzuca miliony ton materii. Materia ta jest wyrzucana w kierunku Ziemi i innych planet z ogromną prędkością ok. 2,5 </a:t>
            </a:r>
            <a:r>
              <a:rPr lang="pl-PL" sz="4400" smtClean="0"/>
              <a:t>miliona km/h lub więcej!</a:t>
            </a:r>
            <a:r>
              <a:rPr lang="en-US" sz="4400"/>
              <a:t/>
            </a:r>
            <a:br>
              <a:rPr lang="en-US" sz="4400"/>
            </a:br>
            <a:endParaRPr lang="pl-PL" sz="4400" smtClean="0"/>
          </a:p>
          <a:p>
            <a:pPr marL="0" indent="0">
              <a:buNone/>
            </a:pPr>
            <a:r>
              <a:rPr lang="pl-PL" sz="4400" smtClean="0"/>
              <a:t>Te </a:t>
            </a:r>
            <a:r>
              <a:rPr lang="pl-PL" sz="4400"/>
              <a:t>wyrzuty są niewyobrażalnie </a:t>
            </a:r>
            <a:r>
              <a:rPr lang="pl-PL" sz="4400" smtClean="0"/>
              <a:t>silne, a rozbłyski </a:t>
            </a:r>
            <a:r>
              <a:rPr lang="pl-PL" sz="4400"/>
              <a:t>słoneczne </a:t>
            </a:r>
            <a:r>
              <a:rPr lang="pl-PL" sz="4400" smtClean="0"/>
              <a:t>są </a:t>
            </a:r>
            <a:r>
              <a:rPr lang="pl-PL" sz="4400"/>
              <a:t>gigantyczne. </a:t>
            </a:r>
            <a:endParaRPr lang="pl-PL" sz="4400" smtClean="0"/>
          </a:p>
          <a:p>
            <a:pPr marL="0" indent="0">
              <a:buNone/>
            </a:pPr>
            <a:endParaRPr lang="pl-PL" sz="4400" smtClean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412" y="-1"/>
            <a:ext cx="13714413" cy="13714413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11029533" y="13005619"/>
            <a:ext cx="6494085" cy="646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>
                <a:solidFill>
                  <a:schemeClr val="bg1"/>
                </a:solidFill>
              </a:rPr>
              <a:t>Source: NASA/SDO/Steele Hill</a:t>
            </a:r>
          </a:p>
        </p:txBody>
      </p:sp>
    </p:spTree>
    <p:extLst>
      <p:ext uri="{BB962C8B-B14F-4D97-AF65-F5344CB8AC3E}">
        <p14:creationId xmlns:p14="http://schemas.microsoft.com/office/powerpoint/2010/main" val="181292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Aktywność słoneczna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76680" y="6261795"/>
            <a:ext cx="21861705" cy="9187986"/>
          </a:xfrm>
        </p:spPr>
        <p:txBody>
          <a:bodyPr>
            <a:normAutofit/>
          </a:bodyPr>
          <a:lstStyle/>
          <a:p>
            <a:endParaRPr lang="pl-PL" sz="4400" smtClean="0"/>
          </a:p>
          <a:p>
            <a:r>
              <a:rPr lang="pl-PL" sz="4000" b="1"/>
              <a:t>Wiatr słoneczny</a:t>
            </a:r>
            <a:r>
              <a:rPr lang="pl-PL" sz="4000"/>
              <a:t> to strumień naładowanych cząstek uwolnionych z górnych warstw atmosfery Słońca, zwanych koroną. Ta plazma składa się głównie z elektronów i protonów o ogromnej energii </a:t>
            </a:r>
            <a:r>
              <a:rPr lang="pl-PL" sz="4000" smtClean="0"/>
              <a:t>kinetycznej. Cząsteczki wiatru słonecznego mogą </a:t>
            </a:r>
            <a:r>
              <a:rPr lang="pl-PL" sz="4000"/>
              <a:t>uciec z pola grawitacyjnego Słońca dzięki ich wysokiej energii wynikającej z wysokiej temperatury korony. </a:t>
            </a:r>
          </a:p>
          <a:p>
            <a:r>
              <a:rPr lang="pl-PL" sz="4000" b="1"/>
              <a:t>Rozbłysk słoneczny</a:t>
            </a:r>
            <a:r>
              <a:rPr lang="pl-PL" sz="4000"/>
              <a:t> to intensywny wybuch promieniowania pochodzący z uwolnienia energii magnetycznej związanej z plamami słonecznymi. Rozbłyski są największymi zdarzeniami wybuchowymi w naszym Układzie Słonecznym. Z Ziemi są obserwowane jako jasne obszary na Słońcu i mogą trwać od kilku minut do kilku godzin.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6087" y="146844"/>
            <a:ext cx="9983093" cy="700376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1571980" y="2862181"/>
            <a:ext cx="11001020" cy="3600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b="1"/>
              <a:t>Rozbłyski słoneczne</a:t>
            </a:r>
            <a:r>
              <a:rPr lang="pl-PL" sz="4800"/>
              <a:t>, </a:t>
            </a:r>
            <a:r>
              <a:rPr lang="pl-PL" sz="4800" b="1"/>
              <a:t>koronalne wyrzuty masy</a:t>
            </a:r>
            <a:r>
              <a:rPr lang="pl-PL" sz="4800"/>
              <a:t>, </a:t>
            </a:r>
            <a:r>
              <a:rPr lang="pl-PL" sz="4800" b="1"/>
              <a:t>wiatr słoneczny </a:t>
            </a:r>
            <a:r>
              <a:rPr lang="pl-PL" sz="4800"/>
              <a:t>i cząsteczki energii słonecznej to różne </a:t>
            </a:r>
            <a:r>
              <a:rPr lang="pl-PL" sz="4800" b="1"/>
              <a:t>formy aktywności </a:t>
            </a:r>
            <a:r>
              <a:rPr lang="pl-PL" sz="4800" b="1" smtClean="0"/>
              <a:t>słonecznej</a:t>
            </a:r>
            <a:r>
              <a:rPr lang="pl-PL" sz="4800" smtClean="0"/>
              <a:t>.</a:t>
            </a:r>
            <a:r>
              <a:rPr lang="en-US" sz="4800" smtClean="0"/>
              <a:t> </a:t>
            </a:r>
            <a:endParaRPr lang="en-US" sz="4800"/>
          </a:p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595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E1E1C"/>
      </a:dk2>
      <a:lt2>
        <a:srgbClr val="0573BA"/>
      </a:lt2>
      <a:accent1>
        <a:srgbClr val="0573BA"/>
      </a:accent1>
      <a:accent2>
        <a:srgbClr val="E94E2E"/>
      </a:accent2>
      <a:accent3>
        <a:srgbClr val="02AB84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gendefinert 1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-mal_EØSMidlene.potx" id="{2877A2A8-6D65-4BE8-A3B9-A911333E1F70}" vid="{D3D72181-B44E-471C-A438-738F633005D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PPT-mal_EØSMidlene</Template>
  <TotalTime>1837</TotalTime>
  <Words>3242</Words>
  <Application>Microsoft Office PowerPoint</Application>
  <PresentationFormat>Niestandardowy</PresentationFormat>
  <Paragraphs>265</Paragraphs>
  <Slides>34</Slides>
  <Notes>28</Notes>
  <HiddenSlides>0</HiddenSlides>
  <MMClips>9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34</vt:i4>
      </vt:variant>
    </vt:vector>
  </HeadingPairs>
  <TitlesOfParts>
    <vt:vector size="38" baseType="lpstr">
      <vt:lpstr>Arial</vt:lpstr>
      <vt:lpstr>Calibri</vt:lpstr>
      <vt:lpstr>Times New Roman</vt:lpstr>
      <vt:lpstr>Office-tema</vt:lpstr>
      <vt:lpstr>Zorza polarna – magiczny spektakl na niebie</vt:lpstr>
      <vt:lpstr>Zaczynamy!</vt:lpstr>
      <vt:lpstr>Introduction to Northern lights</vt:lpstr>
      <vt:lpstr>Prezentacja programu PowerPoint</vt:lpstr>
      <vt:lpstr>Czy wiesz, że…</vt:lpstr>
      <vt:lpstr>Prezentacja programu PowerPoint</vt:lpstr>
      <vt:lpstr>3 pytania</vt:lpstr>
      <vt:lpstr>W górę, w górę, do Słońca!</vt:lpstr>
      <vt:lpstr>Aktywność słoneczna</vt:lpstr>
      <vt:lpstr>Prezentacja programu PowerPoint</vt:lpstr>
      <vt:lpstr>Cykl aktywności słonecznej</vt:lpstr>
      <vt:lpstr>JAK SILNE SĄ PRĄDY ZORZY?</vt:lpstr>
      <vt:lpstr>Incydent Carringtona</vt:lpstr>
      <vt:lpstr>Fascynacje zorzą polarną</vt:lpstr>
      <vt:lpstr>Prezentacja programu PowerPoint</vt:lpstr>
      <vt:lpstr>Co chroni Ziemię?</vt:lpstr>
      <vt:lpstr>Kolory zorzy</vt:lpstr>
      <vt:lpstr>Owal zorzowy</vt:lpstr>
      <vt:lpstr>Twoja kolej!</vt:lpstr>
      <vt:lpstr>W poszukiwaniu zorzy</vt:lpstr>
      <vt:lpstr>W poszukiwaniu zorzy</vt:lpstr>
      <vt:lpstr>W poszukiwaniu zorzy</vt:lpstr>
      <vt:lpstr>Zorze na innych planetach</vt:lpstr>
      <vt:lpstr>Zorze na innych planetach</vt:lpstr>
      <vt:lpstr>Zorze na innych planetach</vt:lpstr>
      <vt:lpstr>Zorze na innych planetach</vt:lpstr>
      <vt:lpstr>Podsumowanie</vt:lpstr>
      <vt:lpstr>Sprawdź się!</vt:lpstr>
      <vt:lpstr>Sprawdź się!</vt:lpstr>
      <vt:lpstr>Sprawdź się!</vt:lpstr>
      <vt:lpstr>Sprawdź się!</vt:lpstr>
      <vt:lpstr>Sprawdź się!</vt:lpstr>
      <vt:lpstr>Jak zrobić zorzę w świetlówce?</vt:lpstr>
      <vt:lpstr>Zapraszam do korzystania z pakietu. Dziękuję za uwagę!</vt:lpstr>
    </vt:vector>
  </TitlesOfParts>
  <Company>EFTA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WEGGERSEN Lillann</dc:creator>
  <cp:lastModifiedBy>Agata Goździk</cp:lastModifiedBy>
  <cp:revision>96</cp:revision>
  <dcterms:created xsi:type="dcterms:W3CDTF">2017-06-12T12:11:38Z</dcterms:created>
  <dcterms:modified xsi:type="dcterms:W3CDTF">2021-10-19T14:49:14Z</dcterms:modified>
</cp:coreProperties>
</file>